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30" r:id="rId2"/>
    <p:sldId id="359" r:id="rId3"/>
    <p:sldId id="301" r:id="rId4"/>
    <p:sldId id="360" r:id="rId5"/>
    <p:sldId id="354" r:id="rId6"/>
    <p:sldId id="328" r:id="rId7"/>
    <p:sldId id="329" r:id="rId8"/>
    <p:sldId id="372" r:id="rId9"/>
    <p:sldId id="367" r:id="rId10"/>
    <p:sldId id="315" r:id="rId11"/>
    <p:sldId id="323" r:id="rId12"/>
    <p:sldId id="368" r:id="rId13"/>
    <p:sldId id="369" r:id="rId14"/>
    <p:sldId id="321" r:id="rId15"/>
    <p:sldId id="349" r:id="rId16"/>
    <p:sldId id="351" r:id="rId17"/>
    <p:sldId id="352" r:id="rId18"/>
    <p:sldId id="366" r:id="rId19"/>
    <p:sldId id="324" r:id="rId20"/>
    <p:sldId id="335" r:id="rId21"/>
    <p:sldId id="265" r:id="rId22"/>
    <p:sldId id="356" r:id="rId23"/>
    <p:sldId id="355" r:id="rId24"/>
    <p:sldId id="361" r:id="rId25"/>
    <p:sldId id="332" r:id="rId26"/>
    <p:sldId id="389" r:id="rId27"/>
    <p:sldId id="390" r:id="rId28"/>
    <p:sldId id="370" r:id="rId29"/>
    <p:sldId id="373" r:id="rId30"/>
    <p:sldId id="374" r:id="rId31"/>
    <p:sldId id="309" r:id="rId32"/>
    <p:sldId id="362" r:id="rId33"/>
    <p:sldId id="382" r:id="rId34"/>
    <p:sldId id="383" r:id="rId35"/>
    <p:sldId id="386" r:id="rId36"/>
    <p:sldId id="387" r:id="rId37"/>
    <p:sldId id="388" r:id="rId38"/>
    <p:sldId id="365" r:id="rId39"/>
    <p:sldId id="357" r:id="rId4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07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7" autoAdjust="0"/>
  </p:normalViewPr>
  <p:slideViewPr>
    <p:cSldViewPr snapToGrid="0">
      <p:cViewPr varScale="1">
        <p:scale>
          <a:sx n="72" d="100"/>
          <a:sy n="72" d="100"/>
        </p:scale>
        <p:origin x="-9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i="0" baseline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Остепененность</a:t>
            </a:r>
            <a:r>
              <a:rPr lang="ru-RU" b="1" i="0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– 83,3%</a:t>
            </a:r>
            <a:endParaRPr lang="ru-RU" b="1" i="0" baseline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530461195704484"/>
          <c:y val="4.3615737794547894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остепененность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3A-426D-A17A-CD5A36A9A9B1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3A-426D-A17A-CD5A36A9A9B1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3A-426D-A17A-CD5A36A9A9B1}"/>
              </c:ext>
            </c:extLst>
          </c:dPt>
          <c:dLbls>
            <c:dLbl>
              <c:idx val="0"/>
              <c:layout>
                <c:manualLayout>
                  <c:x val="8.9199849686743229E-2"/>
                  <c:y val="9.07825521937857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3A-426D-A17A-CD5A36A9A9B1}"/>
                </c:ext>
              </c:extLst>
            </c:dLbl>
            <c:dLbl>
              <c:idx val="1"/>
              <c:layout>
                <c:manualLayout>
                  <c:x val="-0.1218679903278239"/>
                  <c:y val="-9.22005788186180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3A-426D-A17A-CD5A36A9A9B1}"/>
                </c:ext>
              </c:extLst>
            </c:dLbl>
            <c:dLbl>
              <c:idx val="2"/>
              <c:layout>
                <c:manualLayout>
                  <c:x val="1.1589294911217849E-2"/>
                  <c:y val="1.78577254633141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3A-426D-A17A-CD5A36A9A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доктора наук</c:v>
                </c:pt>
                <c:pt idx="1">
                  <c:v>кандидаты наук</c:v>
                </c:pt>
                <c:pt idx="2">
                  <c:v>без степени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0.60000000000000009</c:v>
                </c:pt>
                <c:pt idx="2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3A-426D-A17A-CD5A36A9A9B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3018097974857944"/>
          <c:y val="8.662494473050654E-2"/>
          <c:w val="0.54241670767715533"/>
          <c:h val="0.67037908031624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6875410519411813E-3"/>
                  <c:y val="-0.196580519931673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4D-4272-8962-0D99AB83178F}"/>
                </c:ext>
              </c:extLst>
            </c:dLbl>
            <c:dLbl>
              <c:idx val="1"/>
              <c:layout>
                <c:manualLayout>
                  <c:x val="-1.3188544575567427E-3"/>
                  <c:y val="-0.1941970272830636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4D-4272-8962-0D99AB83178F}"/>
                </c:ext>
              </c:extLst>
            </c:dLbl>
            <c:dLbl>
              <c:idx val="2"/>
              <c:layout>
                <c:manualLayout>
                  <c:x val="0"/>
                  <c:y val="-0.372831358772236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4D-4272-8962-0D99AB83178F}"/>
                </c:ext>
              </c:extLst>
            </c:dLbl>
            <c:dLbl>
              <c:idx val="3"/>
              <c:layout>
                <c:manualLayout>
                  <c:x val="-7.6695021345192134E-3"/>
                  <c:y val="-0.249858105802666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4D-4272-8962-0D99AB83178F}"/>
                </c:ext>
              </c:extLst>
            </c:dLbl>
            <c:dLbl>
              <c:idx val="4"/>
              <c:layout>
                <c:manualLayout>
                  <c:x val="-4.8724922164222013E-4"/>
                  <c:y val="-0.351562478373376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4D-4272-8962-0D99AB83178F}"/>
                </c:ext>
              </c:extLst>
            </c:dLbl>
            <c:dLbl>
              <c:idx val="5"/>
              <c:layout>
                <c:manualLayout>
                  <c:x val="1.5624790683778519E-3"/>
                  <c:y val="-0.2129272674981395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4D-4272-8962-0D99AB83178F}"/>
                </c:ext>
              </c:extLst>
            </c:dLbl>
            <c:dLbl>
              <c:idx val="6"/>
              <c:layout>
                <c:manualLayout>
                  <c:x val="0"/>
                  <c:y val="-0.182812488754156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24D-4272-8962-0D99AB831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ГЗ МО РФ</c:v>
                </c:pt>
                <c:pt idx="1">
                  <c:v>РНФ</c:v>
                </c:pt>
                <c:pt idx="2">
                  <c:v>РФФИ</c:v>
                </c:pt>
                <c:pt idx="3">
                  <c:v>Гр. Гл.РС(Я)</c:v>
                </c:pt>
                <c:pt idx="4">
                  <c:v>АН РС(Я)</c:v>
                </c:pt>
                <c:pt idx="5">
                  <c:v>ГЗ РС(Я)</c:v>
                </c:pt>
                <c:pt idx="6">
                  <c:v>др.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14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4D-4272-8962-0D99AB83178F}"/>
            </c:ext>
          </c:extLst>
        </c:ser>
        <c:dLbls>
          <c:showVal val="1"/>
        </c:dLbls>
        <c:overlap val="100"/>
        <c:axId val="111591424"/>
        <c:axId val="111592960"/>
      </c:barChart>
      <c:catAx>
        <c:axId val="1115914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 i="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592960"/>
        <c:crosses val="autoZero"/>
        <c:auto val="1"/>
        <c:lblAlgn val="ctr"/>
        <c:lblOffset val="100"/>
      </c:catAx>
      <c:valAx>
        <c:axId val="111592960"/>
        <c:scaling>
          <c:orientation val="minMax"/>
        </c:scaling>
        <c:axPos val="l"/>
        <c:majorGridlines/>
        <c:numFmt formatCode="General" sourceLinked="1"/>
        <c:tickLblPos val="nextTo"/>
        <c:crossAx val="111591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3400756970596072E-2"/>
          <c:y val="2.3329215852600182E-2"/>
          <c:w val="0.9533142188748146"/>
          <c:h val="0.858269809014751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7DB-4511-BE7F-366A466C6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188</c:v>
                </c:pt>
                <c:pt idx="1">
                  <c:v>224</c:v>
                </c:pt>
                <c:pt idx="2">
                  <c:v>315</c:v>
                </c:pt>
                <c:pt idx="3">
                  <c:v>450</c:v>
                </c:pt>
                <c:pt idx="4">
                  <c:v>451</c:v>
                </c:pt>
                <c:pt idx="5">
                  <c:v>429</c:v>
                </c:pt>
                <c:pt idx="6">
                  <c:v>388</c:v>
                </c:pt>
                <c:pt idx="7">
                  <c:v>463</c:v>
                </c:pt>
                <c:pt idx="8">
                  <c:v>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4D-4134-9FB4-38B4777F08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зарубежных изданиях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</c:v>
                </c:pt>
                <c:pt idx="1">
                  <c:v>12</c:v>
                </c:pt>
                <c:pt idx="2">
                  <c:v>9</c:v>
                </c:pt>
                <c:pt idx="3">
                  <c:v>19</c:v>
                </c:pt>
                <c:pt idx="4">
                  <c:v>21</c:v>
                </c:pt>
                <c:pt idx="5">
                  <c:v>31</c:v>
                </c:pt>
                <c:pt idx="6">
                  <c:v>62</c:v>
                </c:pt>
                <c:pt idx="7">
                  <c:v>198</c:v>
                </c:pt>
                <c:pt idx="8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4D-4134-9FB4-38B4777F08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изданиях федерального уровня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32</c:v>
                </c:pt>
                <c:pt idx="1">
                  <c:v>65</c:v>
                </c:pt>
                <c:pt idx="2">
                  <c:v>50</c:v>
                </c:pt>
                <c:pt idx="3">
                  <c:v>163</c:v>
                </c:pt>
                <c:pt idx="4">
                  <c:v>197</c:v>
                </c:pt>
                <c:pt idx="5">
                  <c:v>287</c:v>
                </c:pt>
                <c:pt idx="6">
                  <c:v>80</c:v>
                </c:pt>
                <c:pt idx="7">
                  <c:v>122</c:v>
                </c:pt>
                <c:pt idx="8">
                  <c:v>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4D-4134-9FB4-38B4777F08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50</c:v>
                </c:pt>
                <c:pt idx="1">
                  <c:v>83</c:v>
                </c:pt>
                <c:pt idx="2">
                  <c:v>76</c:v>
                </c:pt>
                <c:pt idx="3">
                  <c:v>148</c:v>
                </c:pt>
                <c:pt idx="4">
                  <c:v>188</c:v>
                </c:pt>
                <c:pt idx="5">
                  <c:v>41</c:v>
                </c:pt>
                <c:pt idx="6">
                  <c:v>167</c:v>
                </c:pt>
                <c:pt idx="7">
                  <c:v>125</c:v>
                </c:pt>
                <c:pt idx="8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4D-4134-9FB4-38B4777F08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сборники научных трудов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5</c:v>
                </c:pt>
                <c:pt idx="1">
                  <c:v>12</c:v>
                </c:pt>
                <c:pt idx="2">
                  <c:v>18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  <c:pt idx="6">
                  <c:v>15</c:v>
                </c:pt>
                <c:pt idx="7">
                  <c:v>18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4D-4134-9FB4-38B4777F08F2}"/>
            </c:ext>
          </c:extLst>
        </c:ser>
        <c:dLbls/>
        <c:gapWidth val="267"/>
        <c:overlap val="-43"/>
        <c:axId val="131592576"/>
        <c:axId val="131594112"/>
      </c:barChart>
      <c:catAx>
        <c:axId val="1315925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594112"/>
        <c:crosses val="autoZero"/>
        <c:auto val="1"/>
        <c:lblAlgn val="ctr"/>
        <c:lblOffset val="100"/>
      </c:catAx>
      <c:valAx>
        <c:axId val="131594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5925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 НПР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Неврологии и психиатрии</c:v>
                </c:pt>
                <c:pt idx="1">
                  <c:v>ТХО стом и стом ДВ</c:v>
                </c:pt>
                <c:pt idx="2">
                  <c:v>Норм. и пат. физиол.</c:v>
                </c:pt>
                <c:pt idx="3">
                  <c:v>Педиатрии и ДХ</c:v>
                </c:pt>
                <c:pt idx="4">
                  <c:v>Инф. болезней Ф и Д</c:v>
                </c:pt>
                <c:pt idx="5">
                  <c:v>ОЗ и З, ОГ и 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7.8</c:v>
                </c:pt>
                <c:pt idx="1">
                  <c:v>7.6</c:v>
                </c:pt>
                <c:pt idx="2">
                  <c:v>5.2</c:v>
                </c:pt>
                <c:pt idx="3">
                  <c:v>10.7</c:v>
                </c:pt>
                <c:pt idx="4">
                  <c:v>9.8000000000000007</c:v>
                </c:pt>
                <c:pt idx="5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0-4526-BCED-B76184D633F7}"/>
            </c:ext>
          </c:extLst>
        </c:ser>
        <c:dLbls/>
        <c:axId val="131597824"/>
        <c:axId val="131599360"/>
      </c:barChart>
      <c:catAx>
        <c:axId val="13159782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599360"/>
        <c:crosses val="autoZero"/>
        <c:auto val="1"/>
        <c:lblAlgn val="ctr"/>
        <c:lblOffset val="100"/>
      </c:catAx>
      <c:valAx>
        <c:axId val="131599360"/>
        <c:scaling>
          <c:orientation val="minMax"/>
        </c:scaling>
        <c:axPos val="b"/>
        <c:majorGridlines/>
        <c:numFmt formatCode="General" sourceLinked="1"/>
        <c:tickLblPos val="nextTo"/>
        <c:crossAx val="131597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baseline="0">
                    <a:solidFill>
                      <a:srgbClr val="002060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международные</c:v>
                </c:pt>
                <c:pt idx="1">
                  <c:v>российские </c:v>
                </c:pt>
                <c:pt idx="2">
                  <c:v>региональные</c:v>
                </c:pt>
                <c:pt idx="3">
                  <c:v>республиканские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38</c:v>
                </c:pt>
                <c:pt idx="2">
                  <c:v>12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F-4726-A974-DC4BC4BC0ADE}"/>
            </c:ext>
          </c:extLst>
        </c:ser>
        <c:dLbls/>
        <c:axId val="35273728"/>
        <c:axId val="35555584"/>
      </c:barChart>
      <c:catAx>
        <c:axId val="35273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35555584"/>
        <c:crosses val="autoZero"/>
        <c:auto val="1"/>
        <c:lblAlgn val="ctr"/>
        <c:lblOffset val="100"/>
      </c:catAx>
      <c:valAx>
        <c:axId val="35555584"/>
        <c:scaling>
          <c:orientation val="minMax"/>
        </c:scaling>
        <c:axPos val="l"/>
        <c:majorGridlines/>
        <c:numFmt formatCode="General" sourceLinked="1"/>
        <c:tickLblPos val="nextTo"/>
        <c:crossAx val="35273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дисциплин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Николаева Е.Н.</c:v>
                </c:pt>
                <c:pt idx="1">
                  <c:v>Протопопова А.И.</c:v>
                </c:pt>
                <c:pt idx="2">
                  <c:v>Гоголев Н.М.</c:v>
                </c:pt>
                <c:pt idx="3">
                  <c:v>Исаков Л.О</c:v>
                </c:pt>
                <c:pt idx="4">
                  <c:v>Чемезова Б.П.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13</c:v>
                </c:pt>
                <c:pt idx="3">
                  <c:v>15</c:v>
                </c:pt>
                <c:pt idx="4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E0-4CF3-918C-8FEC51DF264D}"/>
            </c:ext>
          </c:extLst>
        </c:ser>
        <c:dLbls/>
        <c:axId val="133538944"/>
        <c:axId val="133540480"/>
      </c:barChart>
      <c:catAx>
        <c:axId val="1335389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540480"/>
        <c:crosses val="autoZero"/>
        <c:auto val="1"/>
        <c:lblAlgn val="ctr"/>
        <c:lblOffset val="100"/>
      </c:catAx>
      <c:valAx>
        <c:axId val="133540480"/>
        <c:scaling>
          <c:orientation val="minMax"/>
        </c:scaling>
        <c:axPos val="b"/>
        <c:majorGridlines/>
        <c:numFmt formatCode="General" sourceLinked="1"/>
        <c:tickLblPos val="nextTo"/>
        <c:crossAx val="133538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539CD-C6A9-4825-911E-7645888A38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EB795-46CC-4D35-8C91-524886BE2D0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Геномная лаборатория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9F07F-E9CB-4346-A579-BDF1A75797E6}" type="parTrans" cxnId="{9C1667C3-E63B-40C0-BA3C-26C28059C0DC}">
      <dgm:prSet/>
      <dgm:spPr/>
      <dgm:t>
        <a:bodyPr/>
        <a:lstStyle/>
        <a:p>
          <a:endParaRPr lang="ru-RU"/>
        </a:p>
      </dgm:t>
    </dgm:pt>
    <dgm:pt modelId="{3CB0A4CF-2310-4292-B6AE-387870ED7B63}" type="sibTrans" cxnId="{9C1667C3-E63B-40C0-BA3C-26C28059C0DC}">
      <dgm:prSet/>
      <dgm:spPr/>
      <dgm:t>
        <a:bodyPr/>
        <a:lstStyle/>
        <a:p>
          <a:endParaRPr lang="ru-RU"/>
        </a:p>
      </dgm:t>
    </dgm:pt>
    <dgm:pt modelId="{FC798955-545F-483A-BA0A-AA138581787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остеопороза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0B9CA-D7AB-48D6-B4E0-B10ED1A88E06}" type="parTrans" cxnId="{F1B762D7-E4D9-4B86-B07E-06C01F9BD519}">
      <dgm:prSet/>
      <dgm:spPr/>
      <dgm:t>
        <a:bodyPr/>
        <a:lstStyle/>
        <a:p>
          <a:endParaRPr lang="ru-RU"/>
        </a:p>
      </dgm:t>
    </dgm:pt>
    <dgm:pt modelId="{FB08E2AC-4BC6-4A55-8B46-B31717C6F4C4}" type="sibTrans" cxnId="{F1B762D7-E4D9-4B86-B07E-06C01F9BD519}">
      <dgm:prSet/>
      <dgm:spPr/>
      <dgm:t>
        <a:bodyPr/>
        <a:lstStyle/>
        <a:p>
          <a:endParaRPr lang="ru-RU"/>
        </a:p>
      </dgm:t>
    </dgm:pt>
    <dgm:pt modelId="{CCCFF48A-0CE4-4463-99E0-7FE3A075992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нейропсихофизиологических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исследований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513DF-DAAB-4F53-AE44-75EE0D50F213}" type="parTrans" cxnId="{86EAAA01-B11C-4BC4-A0AF-F7E4A14E6CF4}">
      <dgm:prSet/>
      <dgm:spPr/>
      <dgm:t>
        <a:bodyPr/>
        <a:lstStyle/>
        <a:p>
          <a:endParaRPr lang="ru-RU"/>
        </a:p>
      </dgm:t>
    </dgm:pt>
    <dgm:pt modelId="{07C8BA36-271C-4665-AC2D-92950D5451F8}" type="sibTrans" cxnId="{86EAAA01-B11C-4BC4-A0AF-F7E4A14E6CF4}">
      <dgm:prSet/>
      <dgm:spPr/>
      <dgm:t>
        <a:bodyPr/>
        <a:lstStyle/>
        <a:p>
          <a:endParaRPr lang="ru-RU"/>
        </a:p>
      </dgm:t>
    </dgm:pt>
    <dgm:pt modelId="{8C5D8B6F-C1B6-481D-B36D-482354B55CD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технологии в гастроэнтерологии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5E79E-9AB7-4C84-85D5-B4EDE8E32B7E}" type="parTrans" cxnId="{B00FC05E-39E8-463F-BEB6-A1A9836868A1}">
      <dgm:prSet/>
      <dgm:spPr/>
      <dgm:t>
        <a:bodyPr/>
        <a:lstStyle/>
        <a:p>
          <a:endParaRPr lang="ru-RU"/>
        </a:p>
      </dgm:t>
    </dgm:pt>
    <dgm:pt modelId="{03B2709C-686E-4311-A153-49A960D3FE61}" type="sibTrans" cxnId="{B00FC05E-39E8-463F-BEB6-A1A9836868A1}">
      <dgm:prSet/>
      <dgm:spPr/>
      <dgm:t>
        <a:bodyPr/>
        <a:lstStyle/>
        <a:p>
          <a:endParaRPr lang="ru-RU"/>
        </a:p>
      </dgm:t>
    </dgm:pt>
    <dgm:pt modelId="{25F5FBF8-1753-4C6C-859A-9D27330AEFA3}">
      <dgm:prSet phldrT="[Текст]"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Клинико-диагностическая лаборатория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E19BB-35E1-4FC0-82E0-FC4D855E461A}" type="parTrans" cxnId="{946C9F98-1DAB-4190-88A9-37F3FAF646DE}">
      <dgm:prSet/>
      <dgm:spPr/>
      <dgm:t>
        <a:bodyPr/>
        <a:lstStyle/>
        <a:p>
          <a:endParaRPr lang="ru-RU"/>
        </a:p>
      </dgm:t>
    </dgm:pt>
    <dgm:pt modelId="{3870A293-B379-44FE-8486-64B2EA362D88}" type="sibTrans" cxnId="{946C9F98-1DAB-4190-88A9-37F3FAF646DE}">
      <dgm:prSet/>
      <dgm:spPr/>
      <dgm:t>
        <a:bodyPr/>
        <a:lstStyle/>
        <a:p>
          <a:endParaRPr lang="ru-RU"/>
        </a:p>
      </dgm:t>
    </dgm:pt>
    <dgm:pt modelId="{2BD2A3A7-137E-49EC-87A8-795DEC4CD0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патоморфологии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гистологии цитологии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B41C7-CC5F-4106-880C-AF613239486E}" type="parTrans" cxnId="{DE2CFEC2-3CEB-48A8-9CD6-80F45B2A0B8F}">
      <dgm:prSet/>
      <dgm:spPr/>
      <dgm:t>
        <a:bodyPr/>
        <a:lstStyle/>
        <a:p>
          <a:endParaRPr lang="ru-RU"/>
        </a:p>
      </dgm:t>
    </dgm:pt>
    <dgm:pt modelId="{391BD176-E440-41D6-BC15-4693D487EC0E}" type="sibTrans" cxnId="{DE2CFEC2-3CEB-48A8-9CD6-80F45B2A0B8F}">
      <dgm:prSet/>
      <dgm:spPr/>
      <dgm:t>
        <a:bodyPr/>
        <a:lstStyle/>
        <a:p>
          <a:endParaRPr lang="ru-RU"/>
        </a:p>
      </dgm:t>
    </dgm:pt>
    <dgm:pt modelId="{0AA24158-7780-4E23-B607-2A0DF21B298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клеточных технологий и регенеративной медицины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6287E-36E4-4AF8-B74D-DB68DBF6F29D}" type="parTrans" cxnId="{C121381F-CD35-4CC5-86C7-7D885D05D87A}">
      <dgm:prSet/>
      <dgm:spPr/>
      <dgm:t>
        <a:bodyPr/>
        <a:lstStyle/>
        <a:p>
          <a:endParaRPr lang="ru-RU"/>
        </a:p>
      </dgm:t>
    </dgm:pt>
    <dgm:pt modelId="{C4F23DA7-EEA4-46AE-BC17-0E27146CE8DA}" type="sibTrans" cxnId="{C121381F-CD35-4CC5-86C7-7D885D05D87A}">
      <dgm:prSet/>
      <dgm:spPr/>
      <dgm:t>
        <a:bodyPr/>
        <a:lstStyle/>
        <a:p>
          <a:endParaRPr lang="ru-RU"/>
        </a:p>
      </dgm:t>
    </dgm:pt>
    <dgm:pt modelId="{E978EF4B-513D-49B2-824A-628129C11AF4}" type="pres">
      <dgm:prSet presAssocID="{319539CD-C6A9-4825-911E-7645888A38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57DF8DB-07D6-4936-B158-48922170DEEC}" type="pres">
      <dgm:prSet presAssocID="{319539CD-C6A9-4825-911E-7645888A3869}" presName="Name1" presStyleCnt="0"/>
      <dgm:spPr/>
    </dgm:pt>
    <dgm:pt modelId="{494EA397-41F0-4C68-87FD-95A1C2574856}" type="pres">
      <dgm:prSet presAssocID="{319539CD-C6A9-4825-911E-7645888A3869}" presName="cycle" presStyleCnt="0"/>
      <dgm:spPr/>
    </dgm:pt>
    <dgm:pt modelId="{0BA78236-B530-414C-9E5E-B02220723FCD}" type="pres">
      <dgm:prSet presAssocID="{319539CD-C6A9-4825-911E-7645888A3869}" presName="srcNode" presStyleLbl="node1" presStyleIdx="0" presStyleCnt="7"/>
      <dgm:spPr/>
    </dgm:pt>
    <dgm:pt modelId="{A53D3828-35B6-4B4A-80DC-F31E8F00E42D}" type="pres">
      <dgm:prSet presAssocID="{319539CD-C6A9-4825-911E-7645888A3869}" presName="conn" presStyleLbl="parChTrans1D2" presStyleIdx="0" presStyleCnt="1"/>
      <dgm:spPr/>
      <dgm:t>
        <a:bodyPr/>
        <a:lstStyle/>
        <a:p>
          <a:endParaRPr lang="ru-RU"/>
        </a:p>
      </dgm:t>
    </dgm:pt>
    <dgm:pt modelId="{5BA54077-AA42-491C-A1AE-7CEFB614A154}" type="pres">
      <dgm:prSet presAssocID="{319539CD-C6A9-4825-911E-7645888A3869}" presName="extraNode" presStyleLbl="node1" presStyleIdx="0" presStyleCnt="7"/>
      <dgm:spPr/>
    </dgm:pt>
    <dgm:pt modelId="{1A642762-0973-496A-B095-CAFC0989102A}" type="pres">
      <dgm:prSet presAssocID="{319539CD-C6A9-4825-911E-7645888A3869}" presName="dstNode" presStyleLbl="node1" presStyleIdx="0" presStyleCnt="7"/>
      <dgm:spPr/>
    </dgm:pt>
    <dgm:pt modelId="{E1712725-8F72-41C7-8A9B-BF7DD359425B}" type="pres">
      <dgm:prSet presAssocID="{018EB795-46CC-4D35-8C91-524886BE2D0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7D2C1-3A7D-4DF6-BC80-3E766BEA6D4C}" type="pres">
      <dgm:prSet presAssocID="{018EB795-46CC-4D35-8C91-524886BE2D0E}" presName="accent_1" presStyleCnt="0"/>
      <dgm:spPr/>
    </dgm:pt>
    <dgm:pt modelId="{EC332EC4-F4BB-49DB-AA55-F8E36F1CAC90}" type="pres">
      <dgm:prSet presAssocID="{018EB795-46CC-4D35-8C91-524886BE2D0E}" presName="accentRepeatNode" presStyleLbl="solidFgAcc1" presStyleIdx="0" presStyleCnt="7"/>
      <dgm:spPr>
        <a:solidFill>
          <a:schemeClr val="accent4">
            <a:lumMod val="20000"/>
            <a:lumOff val="80000"/>
          </a:schemeClr>
        </a:solidFill>
      </dgm:spPr>
    </dgm:pt>
    <dgm:pt modelId="{C559EB89-3F23-4852-B191-2B29F8D002F8}" type="pres">
      <dgm:prSet presAssocID="{FC798955-545F-483A-BA0A-AA138581787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E7105-3F17-48E4-990C-D004FA5E3431}" type="pres">
      <dgm:prSet presAssocID="{FC798955-545F-483A-BA0A-AA1385817875}" presName="accent_2" presStyleCnt="0"/>
      <dgm:spPr/>
    </dgm:pt>
    <dgm:pt modelId="{E723F8DE-2241-4024-ADA5-0EF9940B4DE3}" type="pres">
      <dgm:prSet presAssocID="{FC798955-545F-483A-BA0A-AA1385817875}" presName="accentRepeatNode" presStyleLbl="solidFgAcc1" presStyleIdx="1" presStyleCnt="7"/>
      <dgm:spPr>
        <a:solidFill>
          <a:schemeClr val="accent6">
            <a:lumMod val="40000"/>
            <a:lumOff val="60000"/>
          </a:schemeClr>
        </a:solidFill>
      </dgm:spPr>
    </dgm:pt>
    <dgm:pt modelId="{C31F4B79-DF48-41BA-BB9F-A2F0F0C23116}" type="pres">
      <dgm:prSet presAssocID="{CCCFF48A-0CE4-4463-99E0-7FE3A07599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F8563-A9D3-487E-B882-789B4BDFCB93}" type="pres">
      <dgm:prSet presAssocID="{CCCFF48A-0CE4-4463-99E0-7FE3A075992F}" presName="accent_3" presStyleCnt="0"/>
      <dgm:spPr/>
    </dgm:pt>
    <dgm:pt modelId="{FFDC97CE-EA7C-4014-9082-4BD03AFA56CC}" type="pres">
      <dgm:prSet presAssocID="{CCCFF48A-0CE4-4463-99E0-7FE3A075992F}" presName="accentRepeatNode" presStyleLbl="solidFgAcc1" presStyleIdx="2" presStyleCnt="7"/>
      <dgm:spPr>
        <a:solidFill>
          <a:schemeClr val="accent2">
            <a:lumMod val="60000"/>
            <a:lumOff val="40000"/>
          </a:schemeClr>
        </a:solidFill>
      </dgm:spPr>
    </dgm:pt>
    <dgm:pt modelId="{1EA5E0B1-3108-49CB-B0BF-670985EEA184}" type="pres">
      <dgm:prSet presAssocID="{8C5D8B6F-C1B6-481D-B36D-482354B55CD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0024D-CC76-4E94-91B6-951B2BC0CAD3}" type="pres">
      <dgm:prSet presAssocID="{8C5D8B6F-C1B6-481D-B36D-482354B55CD7}" presName="accent_4" presStyleCnt="0"/>
      <dgm:spPr/>
    </dgm:pt>
    <dgm:pt modelId="{A2D97D81-F6DF-45E4-B88A-062F9CA5E9A2}" type="pres">
      <dgm:prSet presAssocID="{8C5D8B6F-C1B6-481D-B36D-482354B55CD7}" presName="accentRepeatNode" presStyleLbl="solidFgAcc1" presStyleIdx="3" presStyleCnt="7"/>
      <dgm:spPr>
        <a:solidFill>
          <a:schemeClr val="tx2">
            <a:lumMod val="40000"/>
            <a:lumOff val="60000"/>
          </a:schemeClr>
        </a:solidFill>
      </dgm:spPr>
    </dgm:pt>
    <dgm:pt modelId="{0F7DACE3-DB0F-41CD-8343-91A9B9E5BE35}" type="pres">
      <dgm:prSet presAssocID="{25F5FBF8-1753-4C6C-859A-9D27330AEF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E7589-3005-489D-8BC6-40D518B38F44}" type="pres">
      <dgm:prSet presAssocID="{25F5FBF8-1753-4C6C-859A-9D27330AEFA3}" presName="accent_5" presStyleCnt="0"/>
      <dgm:spPr/>
    </dgm:pt>
    <dgm:pt modelId="{3A8C407E-378F-427C-AFFC-EA2175C767CD}" type="pres">
      <dgm:prSet presAssocID="{25F5FBF8-1753-4C6C-859A-9D27330AEFA3}" presName="accentRepeatNode" presStyleLbl="solidFgAcc1" presStyleIdx="4" presStyleCnt="7"/>
      <dgm:spPr>
        <a:solidFill>
          <a:srgbClr val="FFCCFF"/>
        </a:solidFill>
      </dgm:spPr>
    </dgm:pt>
    <dgm:pt modelId="{9FF5F5E9-AC89-4595-83AB-1FA9E6ABBC98}" type="pres">
      <dgm:prSet presAssocID="{2BD2A3A7-137E-49EC-87A8-795DEC4CD029}" presName="text_6" presStyleLbl="node1" presStyleIdx="5" presStyleCnt="7" custScaleX="100000" custScaleY="113222" custLinFactNeighborX="-129" custLinFactNeighborY="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B30B2-33B6-45FC-BC24-977126EE5F96}" type="pres">
      <dgm:prSet presAssocID="{2BD2A3A7-137E-49EC-87A8-795DEC4CD029}" presName="accent_6" presStyleCnt="0"/>
      <dgm:spPr/>
    </dgm:pt>
    <dgm:pt modelId="{862C3F44-9D05-4ECE-9F16-82AE0EADBD57}" type="pres">
      <dgm:prSet presAssocID="{2BD2A3A7-137E-49EC-87A8-795DEC4CD029}" presName="accentRepeatNode" presStyleLbl="solidFgAcc1" presStyleIdx="5" presStyleCnt="7"/>
      <dgm:spPr>
        <a:solidFill>
          <a:srgbClr val="CCFF66"/>
        </a:solidFill>
      </dgm:spPr>
    </dgm:pt>
    <dgm:pt modelId="{8D18B987-2D85-4955-8DF2-418D0F175B8E}" type="pres">
      <dgm:prSet presAssocID="{0AA24158-7780-4E23-B607-2A0DF21B298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8B349-D6F1-49BD-988E-291D22296C1B}" type="pres">
      <dgm:prSet presAssocID="{0AA24158-7780-4E23-B607-2A0DF21B2980}" presName="accent_7" presStyleCnt="0"/>
      <dgm:spPr/>
    </dgm:pt>
    <dgm:pt modelId="{650BF576-57E3-414E-9A47-86BA2E8CE538}" type="pres">
      <dgm:prSet presAssocID="{0AA24158-7780-4E23-B607-2A0DF21B2980}" presName="accentRepeatNode" presStyleLbl="solidFgAcc1" presStyleIdx="6" presStyleCnt="7"/>
      <dgm:spPr>
        <a:solidFill>
          <a:srgbClr val="00CC99"/>
        </a:solidFill>
      </dgm:spPr>
      <dgm:t>
        <a:bodyPr/>
        <a:lstStyle/>
        <a:p>
          <a:endParaRPr lang="ru-RU"/>
        </a:p>
      </dgm:t>
    </dgm:pt>
  </dgm:ptLst>
  <dgm:cxnLst>
    <dgm:cxn modelId="{BECBBC88-0A3C-44D2-8278-73864842CC3A}" type="presOf" srcId="{8C5D8B6F-C1B6-481D-B36D-482354B55CD7}" destId="{1EA5E0B1-3108-49CB-B0BF-670985EEA184}" srcOrd="0" destOrd="0" presId="urn:microsoft.com/office/officeart/2008/layout/VerticalCurvedList"/>
    <dgm:cxn modelId="{C1897F2D-C46F-4368-9C72-F4FF58A553CB}" type="presOf" srcId="{2BD2A3A7-137E-49EC-87A8-795DEC4CD029}" destId="{9FF5F5E9-AC89-4595-83AB-1FA9E6ABBC98}" srcOrd="0" destOrd="0" presId="urn:microsoft.com/office/officeart/2008/layout/VerticalCurvedList"/>
    <dgm:cxn modelId="{52EBE89C-7F17-4E42-892E-660DAD0FEAA0}" type="presOf" srcId="{0AA24158-7780-4E23-B607-2A0DF21B2980}" destId="{8D18B987-2D85-4955-8DF2-418D0F175B8E}" srcOrd="0" destOrd="0" presId="urn:microsoft.com/office/officeart/2008/layout/VerticalCurvedList"/>
    <dgm:cxn modelId="{7031CEDE-550F-4246-9965-63052600C04D}" type="presOf" srcId="{018EB795-46CC-4D35-8C91-524886BE2D0E}" destId="{E1712725-8F72-41C7-8A9B-BF7DD359425B}" srcOrd="0" destOrd="0" presId="urn:microsoft.com/office/officeart/2008/layout/VerticalCurvedList"/>
    <dgm:cxn modelId="{F003AC49-0DCB-4C37-B6FD-04BA836A784F}" type="presOf" srcId="{FC798955-545F-483A-BA0A-AA1385817875}" destId="{C559EB89-3F23-4852-B191-2B29F8D002F8}" srcOrd="0" destOrd="0" presId="urn:microsoft.com/office/officeart/2008/layout/VerticalCurvedList"/>
    <dgm:cxn modelId="{ED1890F8-236F-4AAF-8420-9D05FA1A472A}" type="presOf" srcId="{319539CD-C6A9-4825-911E-7645888A3869}" destId="{E978EF4B-513D-49B2-824A-628129C11AF4}" srcOrd="0" destOrd="0" presId="urn:microsoft.com/office/officeart/2008/layout/VerticalCurvedList"/>
    <dgm:cxn modelId="{4EF5ED2C-342D-400D-A379-50C43BDC17BF}" type="presOf" srcId="{25F5FBF8-1753-4C6C-859A-9D27330AEFA3}" destId="{0F7DACE3-DB0F-41CD-8343-91A9B9E5BE35}" srcOrd="0" destOrd="0" presId="urn:microsoft.com/office/officeart/2008/layout/VerticalCurvedList"/>
    <dgm:cxn modelId="{DE2CFEC2-3CEB-48A8-9CD6-80F45B2A0B8F}" srcId="{319539CD-C6A9-4825-911E-7645888A3869}" destId="{2BD2A3A7-137E-49EC-87A8-795DEC4CD029}" srcOrd="5" destOrd="0" parTransId="{4ABB41C7-CC5F-4106-880C-AF613239486E}" sibTransId="{391BD176-E440-41D6-BC15-4693D487EC0E}"/>
    <dgm:cxn modelId="{946C9F98-1DAB-4190-88A9-37F3FAF646DE}" srcId="{319539CD-C6A9-4825-911E-7645888A3869}" destId="{25F5FBF8-1753-4C6C-859A-9D27330AEFA3}" srcOrd="4" destOrd="0" parTransId="{DD6E19BB-35E1-4FC0-82E0-FC4D855E461A}" sibTransId="{3870A293-B379-44FE-8486-64B2EA362D88}"/>
    <dgm:cxn modelId="{F1B762D7-E4D9-4B86-B07E-06C01F9BD519}" srcId="{319539CD-C6A9-4825-911E-7645888A3869}" destId="{FC798955-545F-483A-BA0A-AA1385817875}" srcOrd="1" destOrd="0" parTransId="{A370B9CA-D7AB-48D6-B4E0-B10ED1A88E06}" sibTransId="{FB08E2AC-4BC6-4A55-8B46-B31717C6F4C4}"/>
    <dgm:cxn modelId="{86EAAA01-B11C-4BC4-A0AF-F7E4A14E6CF4}" srcId="{319539CD-C6A9-4825-911E-7645888A3869}" destId="{CCCFF48A-0CE4-4463-99E0-7FE3A075992F}" srcOrd="2" destOrd="0" parTransId="{BAC513DF-DAAB-4F53-AE44-75EE0D50F213}" sibTransId="{07C8BA36-271C-4665-AC2D-92950D5451F8}"/>
    <dgm:cxn modelId="{79B80441-6DCD-4B3C-A150-8863EC90F2D6}" type="presOf" srcId="{CCCFF48A-0CE4-4463-99E0-7FE3A075992F}" destId="{C31F4B79-DF48-41BA-BB9F-A2F0F0C23116}" srcOrd="0" destOrd="0" presId="urn:microsoft.com/office/officeart/2008/layout/VerticalCurvedList"/>
    <dgm:cxn modelId="{C121381F-CD35-4CC5-86C7-7D885D05D87A}" srcId="{319539CD-C6A9-4825-911E-7645888A3869}" destId="{0AA24158-7780-4E23-B607-2A0DF21B2980}" srcOrd="6" destOrd="0" parTransId="{3076287E-36E4-4AF8-B74D-DB68DBF6F29D}" sibTransId="{C4F23DA7-EEA4-46AE-BC17-0E27146CE8DA}"/>
    <dgm:cxn modelId="{B00FC05E-39E8-463F-BEB6-A1A9836868A1}" srcId="{319539CD-C6A9-4825-911E-7645888A3869}" destId="{8C5D8B6F-C1B6-481D-B36D-482354B55CD7}" srcOrd="3" destOrd="0" parTransId="{4085E79E-9AB7-4C84-85D5-B4EDE8E32B7E}" sibTransId="{03B2709C-686E-4311-A153-49A960D3FE61}"/>
    <dgm:cxn modelId="{80DF7975-EB98-48F9-9A9B-576DB565FAC7}" type="presOf" srcId="{3CB0A4CF-2310-4292-B6AE-387870ED7B63}" destId="{A53D3828-35B6-4B4A-80DC-F31E8F00E42D}" srcOrd="0" destOrd="0" presId="urn:microsoft.com/office/officeart/2008/layout/VerticalCurvedList"/>
    <dgm:cxn modelId="{9C1667C3-E63B-40C0-BA3C-26C28059C0DC}" srcId="{319539CD-C6A9-4825-911E-7645888A3869}" destId="{018EB795-46CC-4D35-8C91-524886BE2D0E}" srcOrd="0" destOrd="0" parTransId="{0949F07F-E9CB-4346-A579-BDF1A75797E6}" sibTransId="{3CB0A4CF-2310-4292-B6AE-387870ED7B63}"/>
    <dgm:cxn modelId="{A4A2D73D-D9DD-437C-AD7F-8A33DC8030E2}" type="presParOf" srcId="{E978EF4B-513D-49B2-824A-628129C11AF4}" destId="{D57DF8DB-07D6-4936-B158-48922170DEEC}" srcOrd="0" destOrd="0" presId="urn:microsoft.com/office/officeart/2008/layout/VerticalCurvedList"/>
    <dgm:cxn modelId="{D2865286-C26A-4520-8035-FC106EC67271}" type="presParOf" srcId="{D57DF8DB-07D6-4936-B158-48922170DEEC}" destId="{494EA397-41F0-4C68-87FD-95A1C2574856}" srcOrd="0" destOrd="0" presId="urn:microsoft.com/office/officeart/2008/layout/VerticalCurvedList"/>
    <dgm:cxn modelId="{0AF5D5A1-A82E-4C2E-9175-71DD9607D812}" type="presParOf" srcId="{494EA397-41F0-4C68-87FD-95A1C2574856}" destId="{0BA78236-B530-414C-9E5E-B02220723FCD}" srcOrd="0" destOrd="0" presId="urn:microsoft.com/office/officeart/2008/layout/VerticalCurvedList"/>
    <dgm:cxn modelId="{2BC4A1B2-F46E-4690-9031-15D4F0BEB044}" type="presParOf" srcId="{494EA397-41F0-4C68-87FD-95A1C2574856}" destId="{A53D3828-35B6-4B4A-80DC-F31E8F00E42D}" srcOrd="1" destOrd="0" presId="urn:microsoft.com/office/officeart/2008/layout/VerticalCurvedList"/>
    <dgm:cxn modelId="{E6F2EDB5-F03F-4D4C-952D-DED671DC24C8}" type="presParOf" srcId="{494EA397-41F0-4C68-87FD-95A1C2574856}" destId="{5BA54077-AA42-491C-A1AE-7CEFB614A154}" srcOrd="2" destOrd="0" presId="urn:microsoft.com/office/officeart/2008/layout/VerticalCurvedList"/>
    <dgm:cxn modelId="{F74B1925-49F5-4B9E-A466-0027B96FFE53}" type="presParOf" srcId="{494EA397-41F0-4C68-87FD-95A1C2574856}" destId="{1A642762-0973-496A-B095-CAFC0989102A}" srcOrd="3" destOrd="0" presId="urn:microsoft.com/office/officeart/2008/layout/VerticalCurvedList"/>
    <dgm:cxn modelId="{9EBBB184-E31F-4EE0-97A4-F8BA4CDCF86F}" type="presParOf" srcId="{D57DF8DB-07D6-4936-B158-48922170DEEC}" destId="{E1712725-8F72-41C7-8A9B-BF7DD359425B}" srcOrd="1" destOrd="0" presId="urn:microsoft.com/office/officeart/2008/layout/VerticalCurvedList"/>
    <dgm:cxn modelId="{8B0068EA-B36D-413B-A2A1-61E7FB996F6F}" type="presParOf" srcId="{D57DF8DB-07D6-4936-B158-48922170DEEC}" destId="{1177D2C1-3A7D-4DF6-BC80-3E766BEA6D4C}" srcOrd="2" destOrd="0" presId="urn:microsoft.com/office/officeart/2008/layout/VerticalCurvedList"/>
    <dgm:cxn modelId="{4595E10F-0DA5-4D43-A24B-6FCD315D2411}" type="presParOf" srcId="{1177D2C1-3A7D-4DF6-BC80-3E766BEA6D4C}" destId="{EC332EC4-F4BB-49DB-AA55-F8E36F1CAC90}" srcOrd="0" destOrd="0" presId="urn:microsoft.com/office/officeart/2008/layout/VerticalCurvedList"/>
    <dgm:cxn modelId="{F769D37A-CA6A-40E0-939E-651084BC2645}" type="presParOf" srcId="{D57DF8DB-07D6-4936-B158-48922170DEEC}" destId="{C559EB89-3F23-4852-B191-2B29F8D002F8}" srcOrd="3" destOrd="0" presId="urn:microsoft.com/office/officeart/2008/layout/VerticalCurvedList"/>
    <dgm:cxn modelId="{0347B1D0-FD68-46A0-ACAE-2C2F6DA3A83E}" type="presParOf" srcId="{D57DF8DB-07D6-4936-B158-48922170DEEC}" destId="{BCCE7105-3F17-48E4-990C-D004FA5E3431}" srcOrd="4" destOrd="0" presId="urn:microsoft.com/office/officeart/2008/layout/VerticalCurvedList"/>
    <dgm:cxn modelId="{E914F77C-C52C-4B3D-94E6-AF5F10A3EEE6}" type="presParOf" srcId="{BCCE7105-3F17-48E4-990C-D004FA5E3431}" destId="{E723F8DE-2241-4024-ADA5-0EF9940B4DE3}" srcOrd="0" destOrd="0" presId="urn:microsoft.com/office/officeart/2008/layout/VerticalCurvedList"/>
    <dgm:cxn modelId="{9E60CFEC-6E1D-479C-AB0C-82710042202C}" type="presParOf" srcId="{D57DF8DB-07D6-4936-B158-48922170DEEC}" destId="{C31F4B79-DF48-41BA-BB9F-A2F0F0C23116}" srcOrd="5" destOrd="0" presId="urn:microsoft.com/office/officeart/2008/layout/VerticalCurvedList"/>
    <dgm:cxn modelId="{3710CE13-54DC-4658-98D6-5C6CB15C8506}" type="presParOf" srcId="{D57DF8DB-07D6-4936-B158-48922170DEEC}" destId="{490F8563-A9D3-487E-B882-789B4BDFCB93}" srcOrd="6" destOrd="0" presId="urn:microsoft.com/office/officeart/2008/layout/VerticalCurvedList"/>
    <dgm:cxn modelId="{0D5F41D7-7036-4593-966C-E763419A8909}" type="presParOf" srcId="{490F8563-A9D3-487E-B882-789B4BDFCB93}" destId="{FFDC97CE-EA7C-4014-9082-4BD03AFA56CC}" srcOrd="0" destOrd="0" presId="urn:microsoft.com/office/officeart/2008/layout/VerticalCurvedList"/>
    <dgm:cxn modelId="{807804E5-DEA8-41E5-9DFD-63182162E9F7}" type="presParOf" srcId="{D57DF8DB-07D6-4936-B158-48922170DEEC}" destId="{1EA5E0B1-3108-49CB-B0BF-670985EEA184}" srcOrd="7" destOrd="0" presId="urn:microsoft.com/office/officeart/2008/layout/VerticalCurvedList"/>
    <dgm:cxn modelId="{AF08CB8B-60A3-41FD-B211-D533B0B69CF9}" type="presParOf" srcId="{D57DF8DB-07D6-4936-B158-48922170DEEC}" destId="{46C0024D-CC76-4E94-91B6-951B2BC0CAD3}" srcOrd="8" destOrd="0" presId="urn:microsoft.com/office/officeart/2008/layout/VerticalCurvedList"/>
    <dgm:cxn modelId="{4AC80D3F-236E-4EC8-AEA0-E7C98BC3C2D3}" type="presParOf" srcId="{46C0024D-CC76-4E94-91B6-951B2BC0CAD3}" destId="{A2D97D81-F6DF-45E4-B88A-062F9CA5E9A2}" srcOrd="0" destOrd="0" presId="urn:microsoft.com/office/officeart/2008/layout/VerticalCurvedList"/>
    <dgm:cxn modelId="{E73D2036-3565-4063-BC77-A0646049912B}" type="presParOf" srcId="{D57DF8DB-07D6-4936-B158-48922170DEEC}" destId="{0F7DACE3-DB0F-41CD-8343-91A9B9E5BE35}" srcOrd="9" destOrd="0" presId="urn:microsoft.com/office/officeart/2008/layout/VerticalCurvedList"/>
    <dgm:cxn modelId="{79C27CE3-62B5-4D39-8762-EEDCF9C1474E}" type="presParOf" srcId="{D57DF8DB-07D6-4936-B158-48922170DEEC}" destId="{DFBE7589-3005-489D-8BC6-40D518B38F44}" srcOrd="10" destOrd="0" presId="urn:microsoft.com/office/officeart/2008/layout/VerticalCurvedList"/>
    <dgm:cxn modelId="{D5D3D3C4-8F87-4D05-9B45-CBBF987AEBB8}" type="presParOf" srcId="{DFBE7589-3005-489D-8BC6-40D518B38F44}" destId="{3A8C407E-378F-427C-AFFC-EA2175C767CD}" srcOrd="0" destOrd="0" presId="urn:microsoft.com/office/officeart/2008/layout/VerticalCurvedList"/>
    <dgm:cxn modelId="{02709FAF-6F96-4C2B-8533-65D344FDFEE9}" type="presParOf" srcId="{D57DF8DB-07D6-4936-B158-48922170DEEC}" destId="{9FF5F5E9-AC89-4595-83AB-1FA9E6ABBC98}" srcOrd="11" destOrd="0" presId="urn:microsoft.com/office/officeart/2008/layout/VerticalCurvedList"/>
    <dgm:cxn modelId="{2E55AD2E-D9BC-4501-8291-06EB5F26B034}" type="presParOf" srcId="{D57DF8DB-07D6-4936-B158-48922170DEEC}" destId="{4D1B30B2-33B6-45FC-BC24-977126EE5F96}" srcOrd="12" destOrd="0" presId="urn:microsoft.com/office/officeart/2008/layout/VerticalCurvedList"/>
    <dgm:cxn modelId="{9BBB897F-B629-493D-920B-BF4170148B63}" type="presParOf" srcId="{4D1B30B2-33B6-45FC-BC24-977126EE5F96}" destId="{862C3F44-9D05-4ECE-9F16-82AE0EADBD57}" srcOrd="0" destOrd="0" presId="urn:microsoft.com/office/officeart/2008/layout/VerticalCurvedList"/>
    <dgm:cxn modelId="{5AF85032-B76C-4DFB-AF70-CF78BAD36DDF}" type="presParOf" srcId="{D57DF8DB-07D6-4936-B158-48922170DEEC}" destId="{8D18B987-2D85-4955-8DF2-418D0F175B8E}" srcOrd="13" destOrd="0" presId="urn:microsoft.com/office/officeart/2008/layout/VerticalCurvedList"/>
    <dgm:cxn modelId="{46AEA615-7CEF-43FB-AFC4-65BEB47EB792}" type="presParOf" srcId="{D57DF8DB-07D6-4936-B158-48922170DEEC}" destId="{DC28B349-D6F1-49BD-988E-291D22296C1B}" srcOrd="14" destOrd="0" presId="urn:microsoft.com/office/officeart/2008/layout/VerticalCurvedList"/>
    <dgm:cxn modelId="{752CFB90-16E6-4043-82E6-3153D5070A31}" type="presParOf" srcId="{DC28B349-D6F1-49BD-988E-291D22296C1B}" destId="{650BF576-57E3-414E-9A47-86BA2E8CE5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D3828-35B6-4B4A-80DC-F31E8F00E42D}">
      <dsp:nvSpPr>
        <dsp:cNvPr id="0" name=""/>
        <dsp:cNvSpPr/>
      </dsp:nvSpPr>
      <dsp:spPr>
        <a:xfrm>
          <a:off x="-4979749" y="-763270"/>
          <a:ext cx="5932761" cy="5932761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12725-8F72-41C7-8A9B-BF7DD359425B}">
      <dsp:nvSpPr>
        <dsp:cNvPr id="0" name=""/>
        <dsp:cNvSpPr/>
      </dsp:nvSpPr>
      <dsp:spPr>
        <a:xfrm>
          <a:off x="309096" y="200306"/>
          <a:ext cx="8415596" cy="4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Геномная лаборатория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96" y="200306"/>
        <a:ext cx="8415596" cy="400437"/>
      </dsp:txXfrm>
    </dsp:sp>
    <dsp:sp modelId="{EC332EC4-F4BB-49DB-AA55-F8E36F1CAC90}">
      <dsp:nvSpPr>
        <dsp:cNvPr id="0" name=""/>
        <dsp:cNvSpPr/>
      </dsp:nvSpPr>
      <dsp:spPr>
        <a:xfrm>
          <a:off x="58823" y="150252"/>
          <a:ext cx="500546" cy="50054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9EB89-3F23-4852-B191-2B29F8D002F8}">
      <dsp:nvSpPr>
        <dsp:cNvPr id="0" name=""/>
        <dsp:cNvSpPr/>
      </dsp:nvSpPr>
      <dsp:spPr>
        <a:xfrm>
          <a:off x="671728" y="801315"/>
          <a:ext cx="8052964" cy="4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остеопороза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728" y="801315"/>
        <a:ext cx="8052964" cy="400437"/>
      </dsp:txXfrm>
    </dsp:sp>
    <dsp:sp modelId="{E723F8DE-2241-4024-ADA5-0EF9940B4DE3}">
      <dsp:nvSpPr>
        <dsp:cNvPr id="0" name=""/>
        <dsp:cNvSpPr/>
      </dsp:nvSpPr>
      <dsp:spPr>
        <a:xfrm>
          <a:off x="421455" y="751260"/>
          <a:ext cx="500546" cy="50054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F4B79-DF48-41BA-BB9F-A2F0F0C23116}">
      <dsp:nvSpPr>
        <dsp:cNvPr id="0" name=""/>
        <dsp:cNvSpPr/>
      </dsp:nvSpPr>
      <dsp:spPr>
        <a:xfrm>
          <a:off x="870448" y="1401883"/>
          <a:ext cx="7854243" cy="4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нейропсихофизиологических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исследований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0448" y="1401883"/>
        <a:ext cx="7854243" cy="400437"/>
      </dsp:txXfrm>
    </dsp:sp>
    <dsp:sp modelId="{FFDC97CE-EA7C-4014-9082-4BD03AFA56CC}">
      <dsp:nvSpPr>
        <dsp:cNvPr id="0" name=""/>
        <dsp:cNvSpPr/>
      </dsp:nvSpPr>
      <dsp:spPr>
        <a:xfrm>
          <a:off x="620175" y="1351828"/>
          <a:ext cx="500546" cy="5005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5E0B1-3108-49CB-B0BF-670985EEA184}">
      <dsp:nvSpPr>
        <dsp:cNvPr id="0" name=""/>
        <dsp:cNvSpPr/>
      </dsp:nvSpPr>
      <dsp:spPr>
        <a:xfrm>
          <a:off x="933898" y="2002891"/>
          <a:ext cx="7790794" cy="4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технологии в гастроэнтерологии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898" y="2002891"/>
        <a:ext cx="7790794" cy="400437"/>
      </dsp:txXfrm>
    </dsp:sp>
    <dsp:sp modelId="{A2D97D81-F6DF-45E4-B88A-062F9CA5E9A2}">
      <dsp:nvSpPr>
        <dsp:cNvPr id="0" name=""/>
        <dsp:cNvSpPr/>
      </dsp:nvSpPr>
      <dsp:spPr>
        <a:xfrm>
          <a:off x="683625" y="1952837"/>
          <a:ext cx="500546" cy="50054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DACE3-DB0F-41CD-8343-91A9B9E5BE35}">
      <dsp:nvSpPr>
        <dsp:cNvPr id="0" name=""/>
        <dsp:cNvSpPr/>
      </dsp:nvSpPr>
      <dsp:spPr>
        <a:xfrm>
          <a:off x="870448" y="2603900"/>
          <a:ext cx="7854243" cy="4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Клинико-диагностическая лаборатория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0448" y="2603900"/>
        <a:ext cx="7854243" cy="400437"/>
      </dsp:txXfrm>
    </dsp:sp>
    <dsp:sp modelId="{3A8C407E-378F-427C-AFFC-EA2175C767CD}">
      <dsp:nvSpPr>
        <dsp:cNvPr id="0" name=""/>
        <dsp:cNvSpPr/>
      </dsp:nvSpPr>
      <dsp:spPr>
        <a:xfrm>
          <a:off x="620175" y="2553845"/>
          <a:ext cx="500546" cy="500546"/>
        </a:xfrm>
        <a:prstGeom prst="ellipse">
          <a:avLst/>
        </a:prstGeom>
        <a:solidFill>
          <a:srgbClr val="FFCC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5F5E9-AC89-4595-83AB-1FA9E6ABBC98}">
      <dsp:nvSpPr>
        <dsp:cNvPr id="0" name=""/>
        <dsp:cNvSpPr/>
      </dsp:nvSpPr>
      <dsp:spPr>
        <a:xfrm>
          <a:off x="661340" y="3197160"/>
          <a:ext cx="8052964" cy="453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патоморфологии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гистологии цитологии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340" y="3197160"/>
        <a:ext cx="8052964" cy="453383"/>
      </dsp:txXfrm>
    </dsp:sp>
    <dsp:sp modelId="{862C3F44-9D05-4ECE-9F16-82AE0EADBD57}">
      <dsp:nvSpPr>
        <dsp:cNvPr id="0" name=""/>
        <dsp:cNvSpPr/>
      </dsp:nvSpPr>
      <dsp:spPr>
        <a:xfrm>
          <a:off x="421455" y="3154413"/>
          <a:ext cx="500546" cy="500546"/>
        </a:xfrm>
        <a:prstGeom prst="ellipse">
          <a:avLst/>
        </a:prstGeom>
        <a:solidFill>
          <a:srgbClr val="CCFF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8B987-2D85-4955-8DF2-418D0F175B8E}">
      <dsp:nvSpPr>
        <dsp:cNvPr id="0" name=""/>
        <dsp:cNvSpPr/>
      </dsp:nvSpPr>
      <dsp:spPr>
        <a:xfrm>
          <a:off x="309096" y="3805476"/>
          <a:ext cx="8415596" cy="4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8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клеточных технологий и регенеративной медицины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96" y="3805476"/>
        <a:ext cx="8415596" cy="400437"/>
      </dsp:txXfrm>
    </dsp:sp>
    <dsp:sp modelId="{650BF576-57E3-414E-9A47-86BA2E8CE538}">
      <dsp:nvSpPr>
        <dsp:cNvPr id="0" name=""/>
        <dsp:cNvSpPr/>
      </dsp:nvSpPr>
      <dsp:spPr>
        <a:xfrm>
          <a:off x="58823" y="3755422"/>
          <a:ext cx="500546" cy="500546"/>
        </a:xfrm>
        <a:prstGeom prst="ellipse">
          <a:avLst/>
        </a:prstGeom>
        <a:solidFill>
          <a:srgbClr val="00CC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AE0B-2F50-4D85-8D3A-6E6D7205D5F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232BE-5592-4CC0-B2C0-7E7D22367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29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 и результативность научных исследований несомненно связана с научными кадрами. От этапа к этапу кадровый потенциал института возрастал в количественном, так и качественном отношении. В настоящее время в институте работают 35 докторов.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 к.м.н.(из них по уходу 2), без степени – 25 (3 по уходу), итого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20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ADA05E-F55A-4D31-924B-1EAC816810F1}" type="slidenum">
              <a:rPr lang="ru-RU">
                <a:latin typeface="Calibri" panose="020F0502020204030204" pitchFamily="34" charset="0"/>
              </a:rPr>
              <a:pPr eaLnBrk="1" hangingPunct="1"/>
              <a:t>27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04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фундаментальных, прикладных и клинических исследований в 7 лабораториях клиники по изучению этиологии, патогенеза и особенностей течения заболеваний на Севере позволяет проводить клиническую и научно-исследовательскую работу на высоком уровне. На базе лабораторий проводятся фундаментальные, поисковые и прикладные научные исследования, направленные на решение актуальных проблем медицинской, биологической, фармацевтической науки и здравоохранения, создание инновационной стратегии и инфраструктуры научно-исследовательской деятельности.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2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04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91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43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Арктическая зона РФ характеризуется экстремальностью природно-климатических условий и постоянными низкими температурами. По данным Министерства здравоохранения Российской Федерации почти половина случаев всех отморожений  приходится на Республику Саха (Якутия). В связи с этим одним из фундаментальных направлений МИ СВФУ является разработка методов лечения отморожений.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55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10 562 242 это без КЭ,  392</a:t>
            </a:r>
            <a:r>
              <a:rPr lang="ru-RU" baseline="0" dirty="0" smtClean="0"/>
              <a:t> 979 по лаборатории Сафоновой, 900 000 – грант, 5 147 005, 73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61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2009 года сотрудниками Мединститута опубликовано 878 научных статей в рецензируемых ВАК РФ журналах, всего в БД РИНЦ зарегистрировано 1320 публикаций, в БД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- 117 статей и в БД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of Science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92 публикации. Совокупное количество научного цитирования в РИНЦ составило 268.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87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825F18-FBFF-465B-92E5-AF5E2A37CE54}" type="slidenum">
              <a:rPr lang="ru-RU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22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5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91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9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83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1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36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87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38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08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E60BE4-60E0-4BB9-928A-C75EC9C5A4C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0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062" y="365125"/>
            <a:ext cx="8449407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</a:rPr>
              <a:t>Медицинский институт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Северо-Восточного федерального университета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имени М.К.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</a:rPr>
              <a:t>Аммосова</a:t>
            </a: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415" y="3015762"/>
            <a:ext cx="10344424" cy="2312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ОТЧЕТ О НАУЧНОЙ ДЕЯТЕЛЬНОСТИ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МЕДИЦИНСКОГО ИНСТИТУТА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за 2017 год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61" y="42980"/>
            <a:ext cx="1562212" cy="170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7410" y="1787228"/>
            <a:ext cx="1091205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25" t="24031" r="14739" b="42481"/>
          <a:stretch/>
        </p:blipFill>
        <p:spPr>
          <a:xfrm>
            <a:off x="10282843" y="182590"/>
            <a:ext cx="1454888" cy="16046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10800000" flipV="1">
            <a:off x="2157044" y="5002823"/>
            <a:ext cx="8449407" cy="1441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13 февраля 2018 год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34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3" y="309093"/>
            <a:ext cx="11449318" cy="219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ГОСУДАРСТВЕННЫЙ НАУЧНЫЙ ФОНД - 4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43944" y="1056068"/>
            <a:ext cx="11037194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818868"/>
              </p:ext>
            </p:extLst>
          </p:nvPr>
        </p:nvGraphicFramePr>
        <p:xfrm>
          <a:off x="888023" y="1529862"/>
          <a:ext cx="9891346" cy="3690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28">
                  <a:extLst>
                    <a:ext uri="{9D8B030D-6E8A-4147-A177-3AD203B41FA5}">
                      <a16:colId xmlns:a16="http://schemas.microsoft.com/office/drawing/2014/main" xmlns="" val="4051309126"/>
                    </a:ext>
                  </a:extLst>
                </a:gridCol>
                <a:gridCol w="7203515">
                  <a:extLst>
                    <a:ext uri="{9D8B030D-6E8A-4147-A177-3AD203B41FA5}">
                      <a16:colId xmlns:a16="http://schemas.microsoft.com/office/drawing/2014/main" xmlns="" val="654415375"/>
                    </a:ext>
                  </a:extLst>
                </a:gridCol>
                <a:gridCol w="2242503">
                  <a:extLst>
                    <a:ext uri="{9D8B030D-6E8A-4147-A177-3AD203B41FA5}">
                      <a16:colId xmlns:a16="http://schemas.microsoft.com/office/drawing/2014/main" xmlns="" val="431177630"/>
                    </a:ext>
                  </a:extLst>
                </a:gridCol>
              </a:tblGrid>
              <a:tr h="1353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ПОИСК НОВЫХ АЛЛЕЛЕЙ ГЛАВНОГО КОМПЛЕКСА ГИСТОСОВМЕСТИМОСТИ МЕТОДОМ СЕКВЕНИРОВАНИЯ NGS В ЭТНИЧЕСКОЙ ПОПУЛЯЦИИ САХА В РЕСПУБЛИКЕ САХА (ЯКУТИЯ)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 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Филипп Филиппович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6373298"/>
                  </a:ext>
                </a:extLst>
              </a:tr>
              <a:tr h="1008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ПРОБЛЕМА ВАЛОРИЗАЦИИ И ПОПУЛЯРИЗАЦИИ КУЛЬТУРЫ ПИТАНИЯ НАРОДОВ СЕВЕРА В СОВРЕМЕННЫХ УСЛОВИЯХ (НА ПРИМЕРЕ ЯКУТИИ)   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Милана Николаевна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3375024"/>
                  </a:ext>
                </a:extLst>
              </a:tr>
              <a:tr h="66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ВЛИЯНИЯ ВИРУСНЫХ ИНФЕКЦИЙ НА РАЗВИТИЕ ХРОНИЧЕСКИХ ПАНКРЕАТИТОВ У ДЕТЕЙ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Николаевна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2306038"/>
                  </a:ext>
                </a:extLst>
              </a:tr>
              <a:tr h="66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ЭФФЕКТИВНОСТИ ПРОТИВОВИРУСНОЙ ТЕРАПИИ ПРИ ИНФЕКЦИИ ВИРУСА ЭБШТЕЙН-БАРР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Николаевна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33303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51" y="167425"/>
            <a:ext cx="103674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- 15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792" y="759854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513788"/>
              </p:ext>
            </p:extLst>
          </p:nvPr>
        </p:nvGraphicFramePr>
        <p:xfrm>
          <a:off x="553794" y="1063868"/>
          <a:ext cx="11191738" cy="536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xmlns="" val="445336516"/>
                    </a:ext>
                  </a:extLst>
                </a:gridCol>
                <a:gridCol w="8150546">
                  <a:extLst>
                    <a:ext uri="{9D8B030D-6E8A-4147-A177-3AD203B41FA5}">
                      <a16:colId xmlns:a16="http://schemas.microsoft.com/office/drawing/2014/main" xmlns="" val="1612537577"/>
                    </a:ext>
                  </a:extLst>
                </a:gridCol>
                <a:gridCol w="2537320">
                  <a:extLst>
                    <a:ext uri="{9D8B030D-6E8A-4147-A177-3AD203B41FA5}">
                      <a16:colId xmlns:a16="http://schemas.microsoft.com/office/drawing/2014/main" xmlns="" val="216776312"/>
                    </a:ext>
                  </a:extLst>
                </a:gridCol>
              </a:tblGrid>
              <a:tr h="1107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ПРОГНОСТИЧЕСКОЙ РОЛИ АЛЬФА-ФЕТОПРОТЕИНА ПРИ ХРОНИЧЕСКИХ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ВИРУСНЫХ ГЕПАТИТАХ (ХВГ) ДЛЯ РАЗРАБОТКИ АЛГОРИТМОВ ВЕДЕНИЯ БОЛЬНЫХ С ХВГ С ЦЕЛЬЮ ПРОФИЛАКТИКИ ЦИРРОЗА ПЕЧЕНИ И ГЕПАТОЦЕЛЛЮЛЯРНОЙ КАРЦИНОМЫ.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Слепцова Снежана Спиридоновна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35423"/>
                  </a:ext>
                </a:extLst>
              </a:tr>
              <a:tr h="6916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И РЕГИОНАЛЬНЫЕ ОСОБЕННОСТИ ПРОЯВЛЕНИЯ ГЕЛИОГЕОФИЗИЧЕСКОЙ ВОЗМУЩЕННОСТИ В СОСТОЯНИИ ЗДОРОВЬЯ ЧЕЛОВЕКА НА РАЗНЫХ ШИРОТАХ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Комзин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Кирилл Васильевич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093756549"/>
                  </a:ext>
                </a:extLst>
              </a:tr>
              <a:tr h="657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ГЕНОМНЫЙ ПОЛИМОРФИЗМ И МОЛЕКУЛЯРНАЯ ЭВОЛЮЦИЯ МОБИЛЬНЫХ ГЕНЕТИЧЕСКИХ ЭЛЕМЕНТОВ ЭПИДЕМИЧЕСКИХ ШТАММОВ ENTEROCOCCUS FAECIUM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Ахременко Яна Александровна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010138997"/>
                  </a:ext>
                </a:extLst>
              </a:tr>
              <a:tr h="882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СОСТОЯНИЯ ЗДОРОВЬЯ И ПИТАНИЯ НАСЕЛЕНИЯ ЯКУТИИ, ПУТИ ПРОФИЛАКТИКИ И ПАТОГЕНЕТИЧЕСКОЙ ТЕРАПИИ ГАСТРОЭНТЕРОЛОГИЧЕСКИХ БОЛЬНЫХ С КОМПЛЕКСНЫМ ИСПОЛЬЗОВАНИЕМ ПРИРОДНЫХ ЛЕЧЕБНЫХ ФАКТОРОВ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Емельянова Эльвира Андреевна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764009254"/>
                  </a:ext>
                </a:extLst>
              </a:tr>
              <a:tr h="657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ПАТОГЕНЕТИЧЕСКИЙ НЕМЕДИКАМЕНТОЗНЫЙ СПОСОБ ПЕРВИЧНОЙ И ВТОРИЧНОЙ ПРОФИЛАКТИКИ СОЦИАЛЬНО ЗНАЧИМЫХ БОЛЕЗНЕЙ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Пальшина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Аида Михайловна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2576515979"/>
                  </a:ext>
                </a:extLst>
              </a:tr>
              <a:tr h="743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ГЕНЕТИЧЕСКИЕ И ПЛАЗМЕННЫЕ ФАКТОРЫ ФОРМИРОВАНИЯ НАРУШЕНИЙ ГЕМОСТАЗА ПРИ ТЕРМИНАЛЬНОЙ ХРОНИЧЕСКОЙ ПОЧЕЧНОЙ НЕДОСТАТОЧНОСТИ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Борисова Наталья Владимировна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293832179"/>
                  </a:ext>
                </a:extLst>
              </a:tr>
              <a:tr h="621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МОЛЕКУЛЯРНО-ГЕНЕТИЧЕСКИЕ И КЛИНИЧЕСКИЕ АСПЕКТЫ БОЛЕЗНИ ПАРКИНСОНА И ЭССЕНЦИАЛЬНОГО ТРЕМОРА У НАСЕЛЕНИЯ РЕСПУБЛИКИ САХА (ЯКУТИЯ)..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 Егоровна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24695604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51" y="167425"/>
            <a:ext cx="103674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- 14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792" y="759854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5641869"/>
              </p:ext>
            </p:extLst>
          </p:nvPr>
        </p:nvGraphicFramePr>
        <p:xfrm>
          <a:off x="553792" y="1090247"/>
          <a:ext cx="11191741" cy="5608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3">
                  <a:extLst>
                    <a:ext uri="{9D8B030D-6E8A-4147-A177-3AD203B41FA5}">
                      <a16:colId xmlns:a16="http://schemas.microsoft.com/office/drawing/2014/main" xmlns="" val="2163969001"/>
                    </a:ext>
                  </a:extLst>
                </a:gridCol>
                <a:gridCol w="8147295">
                  <a:extLst>
                    <a:ext uri="{9D8B030D-6E8A-4147-A177-3AD203B41FA5}">
                      <a16:colId xmlns:a16="http://schemas.microsoft.com/office/drawing/2014/main" xmlns="" val="3737638802"/>
                    </a:ext>
                  </a:extLst>
                </a:gridCol>
                <a:gridCol w="2540573">
                  <a:extLst>
                    <a:ext uri="{9D8B030D-6E8A-4147-A177-3AD203B41FA5}">
                      <a16:colId xmlns:a16="http://schemas.microsoft.com/office/drawing/2014/main" xmlns="" val="1605632342"/>
                    </a:ext>
                  </a:extLst>
                </a:gridCol>
              </a:tblGrid>
              <a:tr h="906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ЭФФЕКТИВНОСТИ ЭНДОГЕННОЙ ПРОФИЛАКТИКИ КАРИЕСА ЗУБОВ С ПРИМЕНЕНИЕМ ФТОРА У НАСЕЛЕНИЯ СЕВЕРО-ВОСТОКА РОССИИ.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Семенов  Александр Дмитриевич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837205"/>
                  </a:ext>
                </a:extLst>
              </a:tr>
              <a:tr h="722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НАЦИОНАЛЬНОГО МОЛОДЕЖНОГО МЕДИЦИНСКОГО ФОРУМА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Троев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 Петрович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188130105"/>
                  </a:ext>
                </a:extLst>
              </a:tr>
              <a:tr h="722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ОСОБЕННОСТЕЙ КЛИНИКО-ИММУНОЛОГИЧЕСКОГО ТЕЧЕНИЯ ОСТРОЙ ПНЕВМОНИИ У ДЕТЕЙ В УСЛОВИЯХ КРАЙНЕГО СЕВЕРА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Ольга   Николаевна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196246765"/>
                  </a:ext>
                </a:extLst>
              </a:tr>
              <a:tr h="906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ОЦЕНКА СОСТОЯНИЯ ЗДОРОВЬЯ ДЕТЕЙ В ЗАКРЫТЫХ ДЕТСКИХ УЧРЕЖДЕНИЯХ РЕСПУБЛИКИ САХА (ЯКУТИЯ).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Дмитриева Татьяна Геннадьевна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789159487"/>
                  </a:ext>
                </a:extLst>
              </a:tr>
              <a:tr h="722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АЛЛЕРГОЛОГИЯ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Ольга Николаевна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555678337"/>
                  </a:ext>
                </a:extLst>
              </a:tr>
              <a:tr h="906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ЗНАЧИМЫЕ ИНФЕКЦИОННЫЕ ЗАБОЛЕВАНИЯ У ДЕТЕЙ, КАК ФАКТОР ДЕМОГРАФИЧЕСКОЙ И СОЦИАЛЬНОЙ СТАБИЛЬНОСТИ РЕГИОНА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Дмитриева Татьяна Геннадьевна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579405899"/>
                  </a:ext>
                </a:extLst>
              </a:tr>
              <a:tr h="722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ФИЗИЧЕСКОГО РАЗВИТИЯ И ДВИГАТЕЛЬНОЙ АКТИВНОСТИ СОВРЕМЕННЫХ ДЕТЕЙ АРКТИКИ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Маркова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Сардана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Валерьевна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406276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704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65515" y="699938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20462" y="325287"/>
            <a:ext cx="1000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</a:rPr>
              <a:t>КОЛИЧЕСТВО ПОДАННЫХ ЗАЯВОК ПО КАФЕДРАМ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776443"/>
              </p:ext>
            </p:extLst>
          </p:nvPr>
        </p:nvGraphicFramePr>
        <p:xfrm>
          <a:off x="535774" y="790681"/>
          <a:ext cx="11175021" cy="59379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5122">
                  <a:extLst>
                    <a:ext uri="{9D8B030D-6E8A-4147-A177-3AD203B41FA5}">
                      <a16:colId xmlns:a16="http://schemas.microsoft.com/office/drawing/2014/main" xmlns="" val="2547922257"/>
                    </a:ext>
                  </a:extLst>
                </a:gridCol>
                <a:gridCol w="8910666">
                  <a:extLst>
                    <a:ext uri="{9D8B030D-6E8A-4147-A177-3AD203B41FA5}">
                      <a16:colId xmlns:a16="http://schemas.microsoft.com/office/drawing/2014/main" xmlns="" val="2545130828"/>
                    </a:ext>
                  </a:extLst>
                </a:gridCol>
                <a:gridCol w="1719233">
                  <a:extLst>
                    <a:ext uri="{9D8B030D-6E8A-4147-A177-3AD203B41FA5}">
                      <a16:colId xmlns:a16="http://schemas.microsoft.com/office/drawing/2014/main" xmlns="" val="631708867"/>
                    </a:ext>
                  </a:extLst>
                </a:gridCol>
              </a:tblGrid>
              <a:tr h="434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724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249451982"/>
                  </a:ext>
                </a:extLst>
              </a:tr>
              <a:tr h="3415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нормальной и патологической анатомии, оперативной хирургии с топографической анатомией и судебной медицины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55360665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гистологии и микробиологии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47042830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нормальной и патологической физиологии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38688038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общественного здоровья и здравоохранения, общей гигиены и биоэтики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231590308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госпитальной терапии, профессиональных болезней  и клинической  фармакологии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6728880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пропедевтической и факультетской терапии с эндокринологией и ЛФК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36625721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госпитальной хирургии и лучевой диагностики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410628883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факультетской хирургии, урологии, онкологии и отоларингологии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99698668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педиатрии и детской хирургии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50013380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пропедевтики детских болезней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64996841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инфекционных болезней, фтизиатрии и дерматовенерологии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696900036"/>
                  </a:ext>
                </a:extLst>
              </a:tr>
              <a:tr h="420582">
                <a:tc>
                  <a:txBody>
                    <a:bodyPr/>
                    <a:lstStyle/>
                    <a:p>
                      <a:pPr marL="58864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общей хирургии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15333587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неврологии и психиатрии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02627417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58864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259263393"/>
                  </a:ext>
                </a:extLst>
              </a:tr>
              <a:tr h="25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терапевтической, хирургической ортопедической стоматологии и стоматологии детского возраста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59752254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фармакологии и фармации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13684118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сестринского дела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4337553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травматологии, ортопедии и медицины катастроф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29453920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внутренних болезней и общеврачебной практики (семейной медицины)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3284101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хирургических болезней и стоматологии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390064650"/>
                  </a:ext>
                </a:extLst>
              </a:tr>
              <a:tr h="267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анестезиологии, реаниматологии и интенсивной терапии с курсом скорой медицинской помощи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19174005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2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526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891" y="235130"/>
            <a:ext cx="1132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ПРОФИНАНСИРОВАННЫЕ ЗАЯВКИ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61" y="980718"/>
            <a:ext cx="1141068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СИСТЕМНЫЙ МЕДИКО-ЭКОЛОГИЧЕСКИЙ МОНИТОРИНГ СОСТОЯНИЯ ЗДОРОВЬЯ НАСЕЛЕНИЯ, ПРОЖИВАЮЩЕГО В НЕПОСРЕДСТВЕННОЙ БЛИЗОСТИ К РАЙОНАМ ПАДЕНИЯ ОТДЕЛЯЕМЫХ ЧАСТЕЙ РАКЕТ-НОСИТЕЛЕЙ В РАЙОНАХ РЕСПУБЛИКИ САХА (ЯКУТИЯ). 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Гоголев Николай Михайлович</a:t>
            </a:r>
            <a:endParaRPr lang="ru-RU" sz="1600" dirty="0" smtClean="0">
              <a:solidFill>
                <a:srgbClr val="CF0737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МНОГОФАКТОРНОЕ ИССЛЕДОВАНИЕ СОСТОЯНИЯ ЗДОРОВЬЯ КОРЕННОГО И ПРИШЛОГО НАСЕЛЕНИЯ РС(Я) С ЦЕЛЬЮ ОПТИМИЗАЦИИ РЕГИОНАЛЬНЫХ ПРОГРАММ ПО УЛУЧШЕНИЮ КАЧЕСТВА ЖИЗНИ ЖИТЕЛЕЙ РЕСПУБЛИКИ С УЧЕТОМ ТЕРРИТОРИАЛЬНЫХ, ЭТНИЧЕСКИХ ОСОБЕННОСТЕЙ В УСЛОВИЯХ СОВРЕМЕННОГО СОЦИАЛЬНО-ЭКОНОМИЧЕСКОГО РАЗВИТИЯ.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- Платонов  Федор 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Алексеевич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ОСНОВНЫЕ ТЕНДЕНЦИИ ИЗМЕНЕНИЯ СОЦИАЛЬНО-ЭКОНОМИЧЕСКОГО СОСТОЯНИЯ ЮЖНОЙ ЭКОНОМИЧЕСКОЙ ЗОНЫ РЕСПУБЛИКИ САХА 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ЯКУТИЯ)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ОСНОВНЫЕ ТЕНДЕНЦИИ ИЗМЕНЕНИЯ СОЦИАЛЬНО-ЭКОНОМИЧЕСКОГО СОСТОЯНИЯ ЗАПАДНОЙ ЭКОНОМИЧЕСКОЙ ЗОНЫ РЕСПУБЛИКИ САХА 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ЯКУТИЯ)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ОСНОВНЫЕ ТЕНДЕНЦИИ ИЗМЕНЕНИЯ СОЦИАЛЬНО-ЭКОНОМИЧЕСКОГО СОСТОЯНИЯ ЦЕНТРАЛЬНОЙ ЭКОНОМИЧЕСКОЙ ЗОНЫ РЕСПУБЛИКИ САХА 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ЯКУТИЯ)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ОСНОВНЫЕ ТЕНДЕНЦИИ ИЗМЕНЕНИЯ СОЦИАЛЬНО-ЭКОНОМИЧЕСКОГО СОСТОЯНИЯ АРКТИЧЕСКОЙ ЭКОНОМИЧЕСКОЙ ЗОНЫ РЕСПУБЛИКИ САХА (ЯКУТИЯ).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ОСНОВНЫЕ ТЕНДЕНЦИИ ИЗМЕНЕНИЯ СОЦИАЛЬНО-ЭКОНОМИЧЕСКОГО СОСТОЯНИЯ ВОСТОЧНОЙ ЭКОНОМИЧЕСКОЙ ЗОНЫ РЕСПУБЛИКИ САХА (ЯКУТИЯ)»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600" b="1" dirty="0">
              <a:solidFill>
                <a:srgbClr val="CF0737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6823" y="772733"/>
            <a:ext cx="11061636" cy="3921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4" y="862884"/>
            <a:ext cx="10804864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КОМПЛЕКСНОЕ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МЕДИЦИНСКОЕ ОБСЛЕДОВАНИЕ СОСТОЯНИЯ ЗДОРОВЬЯ И КАЧЕСТВА ЖИЗНИ НАСЕЛЕНИЯ АНАБАРСКОГО НАЦИОНАЛЬНОГО (ДОЛГАНО-ЭВЕНКИЙСКОГО) РАЙОНА РЕСПУБЛИКИ САХА (ЯКУТИЯ) В УСЛОВИЯХ ПРОМЫШЛЕННОГО ОСВОЕНИЯ АРКТИКИ ДЛЯ НУЖД УЛУСНОЙ (РАЙОННОЙ) АДМИНИСТРАЦИИ МО «АНАБАРСКИЙ НАЦИОНАЛЬНЫЙ (ДОЛГАНО-ЭВЕНКИЙСКИЙ) УЛУС». </a:t>
            </a:r>
            <a:r>
              <a:rPr lang="ru-RU" sz="16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- Сивцева Анна 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Иннокентьевна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 КОМПЛЕКСНОЕ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МЕДИЦИНСКОЕ ОБСЛЕДОВАНИЕ НАСЕЛЕНИЯ П.УСТЬ-НЕРА ОЙМЯКОНСКОГО РАЙОНА. </a:t>
            </a:r>
            <a:r>
              <a:rPr lang="ru-RU" sz="16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- Сивцева Анна 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Иннокентьевна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</a:t>
            </a:r>
            <a:r>
              <a:rPr lang="ru-RU" sz="1600" b="1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КОМПЛЕКСНОЕ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МЕДИЦИНСКОЕ ОБСЛЕДОВАНИЕ НАСЕЛЕНИЯ "ТОМТОРСКОГО КУСТА" ОЙМЯКОНСКОГО РАЙОНА.  </a:t>
            </a:r>
            <a:r>
              <a:rPr lang="ru-RU" sz="16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- Сивцева Анна Иннокентьевна</a:t>
            </a:r>
            <a:endParaRPr lang="ru-RU" sz="1600" dirty="0">
              <a:solidFill>
                <a:srgbClr val="CF0737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ВРАЧЕБНАЯ ПРАКТИКА. ПРОВЕДЕНИЕ В СООТВЕТСТВИИ С ЛИЦЕНЗИЕЙ НА ОСУЩЕСТВЛЕНИЕ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11. МЕДИЦИНСКОЙ ДЕЯТЕЛЬНОСТИ - МЕДИЦИНСКИЙ ОСМОТР ГРАЖДАН ОЛЕНЕКСКОГО РАЙОНА РС(Я)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- Сивцева Анна Иннокентьевна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6823" y="759854"/>
            <a:ext cx="11061636" cy="3921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7"/>
          <p:cNvSpPr>
            <a:spLocks noGrp="1"/>
          </p:cNvSpPr>
          <p:nvPr>
            <p:ph type="title"/>
          </p:nvPr>
        </p:nvSpPr>
        <p:spPr>
          <a:xfrm>
            <a:off x="844550" y="589085"/>
            <a:ext cx="10743712" cy="106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ПРОФИНАНСИРОВАННЫЕ ЗАЯВКИ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56" y="171985"/>
            <a:ext cx="11184252" cy="14633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СИСТЕМНЫЙ МЕДИКО-ЭКОЛОГИЧЕСКИЙ МОНИТОРИНГ СОСТОЯНИЯ ЗДОРОВЬЯ НАСЕЛЕНИЯ, ПРОЖИВАЮЩЕГО В НЕПОСРЕДСТВЕННОЙ БЛИЗОСТИ К РАЙОНАМ ПАДЕНИЯ ОТДЕЛЯЕМЫХ ЧАСТЕЙ РАКЕТ-НОСИТЕЛЕЙ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РАЙОНАХ РЕСПУБЛИКИ САХА (ЯКУТИЯ).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969" y="2074984"/>
            <a:ext cx="7942969" cy="3588623"/>
          </a:xfrm>
        </p:spPr>
        <p:txBody>
          <a:bodyPr>
            <a:normAutofit/>
          </a:bodyPr>
          <a:lstStyle/>
          <a:p>
            <a:pPr marL="514350" indent="-514350" algn="just">
              <a:buFont typeface="Calibri" panose="020F0502020204030204" pitchFamily="34" charset="0"/>
              <a:buAutoNum type="arabicPeriod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1099" y="1743577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61099" y="2363284"/>
            <a:ext cx="7275096" cy="3739937"/>
          </a:xfrm>
          <a:prstGeom prst="round2SameRect">
            <a:avLst>
              <a:gd name="adj1" fmla="val 16667"/>
              <a:gd name="adj2" fmla="val 46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логистика обследования населения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Вилюйском,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Кобяйском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 анализ медико-демографических показателей в районах падения ОЧ РН.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Разработана анкета для оценки медико-социальных характеристик районов падения ОЧ РН.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Разработана карта обследования взрослого и детского населения в районах падения ОЧ РН.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1743577"/>
            <a:ext cx="10515600" cy="439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2017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роскосмос запус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938" y="2405559"/>
            <a:ext cx="2588454" cy="17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938" y="4286961"/>
            <a:ext cx="2658447" cy="17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92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56" y="425467"/>
            <a:ext cx="11184252" cy="16495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МНОГОФАКТОРНОЕ ИССЛЕДОВАНИЕ СОСТОЯНИЯ ЗДОРОВЬЯ КОРЕННОГО И ПРИШЛОГО НАСЕЛЕНИЯ РС (Я) С ЦЕЛЬЮ ОПТИМИЗАЦИИ РЕГИОНАЛЬНЫХ ПРОГРАММ ПО УЛУЧШЕНИЮ КАЧЕСТВА ЖИЗНИ ЖИТЕЛЕЙ РЕСПУБЛИКИ С УЧЕТОМ ТЕРРИТОРИАЛЬНЫХ, ЭТНИЧЕСКИХ ОСОБЕННОСТЕЙ В УСЛОВИЯХ СОВРЕМЕННОГО СОЦИАЛЬНО-ЭКОНОМИЧЕСКОГО РАЗВИТИЯ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969" y="2074984"/>
            <a:ext cx="7942969" cy="3588623"/>
          </a:xfrm>
        </p:spPr>
        <p:txBody>
          <a:bodyPr>
            <a:normAutofit/>
          </a:bodyPr>
          <a:lstStyle/>
          <a:p>
            <a:pPr marL="514350" indent="-514350" algn="just">
              <a:buFont typeface="Calibri" panose="020F0502020204030204" pitchFamily="34" charset="0"/>
              <a:buAutoNum type="arabicPeriod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8204" y="2328466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56969" y="2581949"/>
            <a:ext cx="11511181" cy="3971250"/>
          </a:xfrm>
          <a:prstGeom prst="round2SameRect">
            <a:avLst>
              <a:gd name="adj1" fmla="val 16667"/>
              <a:gd name="adj2" fmla="val 46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Оценка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состояния здоровья коренного населения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проводится путем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экспедиционных научных исследований в 4 улусах по трем экономическим зонам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из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списка постоянных жителей:</a:t>
            </a:r>
            <a:endParaRPr lang="ru-RU" dirty="0">
              <a:solidFill>
                <a:srgbClr val="00206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Центральной экономической зоне: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Таттинский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улус;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Западной экономической зоне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Верхневилюйский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улус;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Арктической экономической зоне: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Верхоянский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улус,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Эвено-Бытантайский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национальный улус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этап: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зучение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уровня медицинской обеспеченности, доступности и качества оказания медицинской помощи населению Якутии.</a:t>
            </a:r>
            <a:endParaRPr lang="ru-RU" dirty="0">
              <a:solidFill>
                <a:srgbClr val="00206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  <a:tabLst>
                <a:tab pos="810260" algn="l"/>
              </a:tabLs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3 этап: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Разработка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научно-обоснованных предложений получения регионально адаптированных методов профилактики, диагностики и лечения заболеваний, повышения уровня доступности и качества оказания медицинской помощи населению Якутии.</a:t>
            </a:r>
            <a:endParaRPr lang="ru-RU" dirty="0">
              <a:solidFill>
                <a:srgbClr val="00206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4025" y="2933700"/>
            <a:ext cx="5676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ea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01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90526"/>
            <a:ext cx="10515600" cy="17097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АРКТИЧЕСКОЙ ЗОНЫ РОССИЙСКОЙ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2011582"/>
            <a:ext cx="7667403" cy="41978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метод медико-экологического мониторинга в местах промышленного освоения Арктического региона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(проф. Кривошапкин В.Г.).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институтом космофизических исследований СО РАН проводится изучение параметров «космической погоды» на здоровье человека, живущего в Арктической зоне, изучается зависимость отрицательных влияний геомагнитной возмущенности у лиц с артериальной гипертензией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(проф. Петрова П.Г.).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методов лечения глубоких термических поражений кожи с применением клеточных и биомедицинских технологий совместно с ожоговым отделением Республиканской больницы № 2 – Центра экстренной медицинской помощи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(проф. Потапов А.Ф.)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42950" y="1566862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7" t="9399" r="28738" b="22701"/>
          <a:stretch>
            <a:fillRect/>
          </a:stretch>
        </p:blipFill>
        <p:spPr bwMode="auto">
          <a:xfrm>
            <a:off x="8562372" y="2281333"/>
            <a:ext cx="326928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27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144" y="1110335"/>
            <a:ext cx="10647484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ИССЛЕДОВАНИЕ МНОЖЕСТВЕННОЙ ЭКЗОСТОЗНОЙ ХОНДРОДИСПЛАЗИИ В РЕСПУБЛИКЕ САХА (ЯКУТИЯ)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Яковлева Александра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Еремеевна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(грант Главы РС (Я))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КОМПЛЕКСНЫЙ ПОДХОД К ОЦЕНКЕ МЕХАНИЗМОВ АДАПТАЦИИ У БЕРЕМЕННЫХ С НЕВЫНАШИВАНИЕМ В УСЛОВИЯХ ЯКУТИИ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Саввина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Эдуардовна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(грант Главы РС (Я))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НЕЙРОИНТЕРФЕЙСА 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МОЗГ-КОМПЬЮТЕР- УСТРОЙСТВО»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РЕАБИЛИТАЦИИ БОЛЬНЫХ С ПАРАЛИЧОМ ИЛИ АМПУТАЦИЕЙ ВЕРХНЕЙ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КОНЕЧНОСТИ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Попов Иван Олегович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грант Главы РС (Я))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ИЗУЧЕНИЕ АПОПТОТИЧЕСКОГО ФОНА СЫВОРОТКИ КРОВИ КАК ВОЗМОЖНОГО РАННЕГО СКРИНИНГОВОГО МАРКЕРА ОПУХОЛЕЙ ШЕЙКИ МАТКИ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Алексеева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Сардана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Николаевна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ВЛИЯНИЕ ЭЛЕКТРОМАГНИТНОЙ ОБСТАНОВКИ НА ПРОТЯЖЕННЫЕ ТЕХНИЧЕСКИЕ СИСТЕМЫ И ЗДОРОВЬЕ ЧЕЛОВЕКА В АРКТИЧЕСКОЙ ЗОНЕ ЯКУТИИ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Борисова Наталья Владимировна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 МНОГОЦЕНТРОВОЕ ОТКРЫТОЕ РАНДОМИЗИРОВАННОЕ КЛИНИЧЕСКОЕ ИССЛЕДОВАНИЕ ЭФФЕКТИВНОСТИ И БЕЗОПАСНОСТИ 3-Х ДОЗ ПРЕПАРАТА МИРКЛУДЕКС Б ДЛЯ ЛЕЧЕНИЯ ПАЦИЕНТОВ ХРОНИЧЕСКИМ ГЕПАТИТОМ В С ДЕЛЬТА АГЕНТОМ В ТЕЧЕНИЕ 24 НЕДЕЛЬ В СОЧЕТАНИИ С ПРИМЕНЕНИЕМ ТЕНОФОВИРА ДЛЯ ПОДАВЛЕНИЯ РЕПЛИКАЦИИ ВИРУСА ГЕПАТИТА В, В СРАВНЕНИИ С ПРИМЕНЕНИЕМ ТЕНОФОВИРА ДЛЯ ПОДАВЛЕНИЯ РЕПЛИКАЦИИ ВИРУСА ГЕПАТИТА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Слепцова Снежана Спиридоновн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ЗДОРОВЬЕ СБЕРЕГУ – САМ СЕБЕ Я ПОМОГУ!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Саввина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Надежда Валерьевна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949" y="313509"/>
            <a:ext cx="11403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ПРОФИНАНСИРОВАННЫЕ ЗАЯВКИ (средства, поступившие на личный счет)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3807" y="942754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59113" y="4626333"/>
            <a:ext cx="4965362" cy="203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института работают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докторов  наук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кандидатов медицинских нау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возраст – 47 лет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42862" y="469045"/>
            <a:ext cx="91778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И КАДРОВЫЙ ПОТЕНЦИАЛ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1578" y="1068477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5985932" y="1741562"/>
            <a:ext cx="5613400" cy="171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7289800" y="4081113"/>
          <a:ext cx="3513667" cy="24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39549" y="3680618"/>
            <a:ext cx="530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Среднегодовое число защит диссертаций </a:t>
            </a: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человек ППС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16082" y="1614048"/>
            <a:ext cx="575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 ШКОЛЫ -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НАУЧНО-ОБРАЗОВАТЕЛЬНЫЕ ЦЕНТРЫ –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УЧЕБНО-НАУЧНЫЕ ЛАБОРАТОРИИ –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ЭКСПЕДИЦИОННЫЙ ЦЕНТР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АСПИРАНТУРА – 17 специальностей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4088302"/>
              </p:ext>
            </p:extLst>
          </p:nvPr>
        </p:nvGraphicFramePr>
        <p:xfrm>
          <a:off x="537914" y="1476376"/>
          <a:ext cx="5601635" cy="314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4064719"/>
              </p:ext>
            </p:extLst>
          </p:nvPr>
        </p:nvGraphicFramePr>
        <p:xfrm>
          <a:off x="5600704" y="4435198"/>
          <a:ext cx="62758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088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3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чел. ППС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29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2" y="283335"/>
            <a:ext cx="10277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Совместные исследовательские проекты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282833"/>
              </p:ext>
            </p:extLst>
          </p:nvPr>
        </p:nvGraphicFramePr>
        <p:xfrm>
          <a:off x="261872" y="1653518"/>
          <a:ext cx="11638207" cy="406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5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0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0596">
                <a:tc>
                  <a:txBody>
                    <a:bodyPr/>
                    <a:lstStyle/>
                    <a:p>
                      <a:pPr algn="ctr" fontAlgn="t"/>
                      <a:endParaRPr lang="ru-RU" sz="24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24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ЯНЦ </a:t>
                      </a:r>
                      <a:endParaRPr lang="ru-RU" sz="24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</a:t>
                      </a:r>
                      <a:r>
                        <a:rPr lang="ru-RU" sz="24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</a:t>
                      </a: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Отв. лицо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239"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здоровья детей РС (Я)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ФГБНУ "ЯНЦ КМП"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Бурцева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Егоровна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67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</a:t>
                      </a:r>
                      <a:r>
                        <a:rPr lang="ru-RU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апоптотического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фона сыворотки крови как возможного раннего </a:t>
                      </a:r>
                      <a:r>
                        <a:rPr lang="ru-RU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скринингового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маркера опухолей шейки матки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ЯНЦ СО РАН лаборатория онкогенеза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Сардана</a:t>
                      </a:r>
                      <a:endParaRPr lang="ru-RU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Николаевна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47730" y="965915"/>
            <a:ext cx="11552349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02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9918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ЕДИНИЦУ ППС ЗА 5 ЛЕТ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6242" y="1138696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801120"/>
              </p:ext>
            </p:extLst>
          </p:nvPr>
        </p:nvGraphicFramePr>
        <p:xfrm>
          <a:off x="316243" y="1864826"/>
          <a:ext cx="11215708" cy="2839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57">
                  <a:extLst>
                    <a:ext uri="{9D8B030D-6E8A-4147-A177-3AD203B41FA5}">
                      <a16:colId xmlns:a16="http://schemas.microsoft.com/office/drawing/2014/main" xmlns="" val="200724179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xmlns="" val="3623212269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405317315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1197795705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xmlns="" val="1527010269"/>
                    </a:ext>
                  </a:extLst>
                </a:gridCol>
                <a:gridCol w="2248251">
                  <a:extLst>
                    <a:ext uri="{9D8B030D-6E8A-4147-A177-3AD203B41FA5}">
                      <a16:colId xmlns:a16="http://schemas.microsoft.com/office/drawing/2014/main" xmlns="" val="3963634835"/>
                    </a:ext>
                  </a:extLst>
                </a:gridCol>
              </a:tblGrid>
              <a:tr h="105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5362073"/>
                  </a:ext>
                </a:extLst>
              </a:tr>
              <a:tr h="82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7 660000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7 732 500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7 688 700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4 285 500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16 102 226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1955957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ППС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46 994</a:t>
                      </a:r>
                      <a:endParaRPr lang="ru-RU" sz="2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44 200</a:t>
                      </a:r>
                      <a:endParaRPr lang="ru-RU" sz="2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38 700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26 618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ru-RU" sz="2800" b="1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5820050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16242" y="5138093"/>
            <a:ext cx="11088709" cy="1193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 АН РС (Я) – 5 147 005 руб.; ГЗ – 6 052 200 руб.; иные – 4 510 042 руб.;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ПНИЛ – 392 979 руб.;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РС (Я) - 900 000 руб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– 17 002 226 руб.)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02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8424334" y="1115719"/>
          <a:ext cx="2599651" cy="3715808"/>
        </p:xfrm>
        <a:graphic>
          <a:graphicData uri="http://schemas.openxmlformats.org/presentationml/2006/ole">
            <p:oleObj spid="_x0000_s26756" name="PDF" r:id="rId3" imgW="0" imgH="0" progId="FoxitReader.Document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77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Изданные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монографии - 9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1784" y="1318874"/>
            <a:ext cx="7693526" cy="531901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400" dirty="0"/>
              <a:t>1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Слепцова С.С.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Парентеральные вирусные гепатиты и их исходы в Республике Саха (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Якутия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Медлит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Москва,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-216 с</a:t>
            </a:r>
          </a:p>
          <a:p>
            <a:pPr algn="just"/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Гуляева Н. А. М.В., Старостин В.П., Васильева М.Н., Васильева Н.В.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медико-социальных факторов риска туберкулезной инфекции у детей, находящихся на санаторном лечении в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(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на современном этапе. Ассоциация 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«Сибирская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книга»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Новосибирск,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2017, - 68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just"/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3.Гурьева А. Б.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Сергина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П. Егорова Е.Е.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Осинская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А.А., Алексеева В. А.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Синдеева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Анатомо-антропологические особенности физического статуса мужчин старших возрастных групп Севера на примере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(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«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Сибирская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книга», Новосибирск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2017,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- 114 с.</a:t>
            </a: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трудов  под ред. акад.  АН. РС(Я) Д.Д. </a:t>
            </a:r>
            <a:r>
              <a:rPr lang="ru-RU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Саввинова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Прикладные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г.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Якутска»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Петрова П.Г.  Борисова Н.В. Маркова С.В.  </a:t>
            </a:r>
            <a:r>
              <a:rPr lang="ru-RU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Туркебаева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Л.К.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2017.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- 236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just"/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5.Пшенникова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Г.М.,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Тобохов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Голикова О.А.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Клинико-эпидемиологическая характеристика и оптимизация терапии эпилепсии в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(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Дани-</a:t>
            </a:r>
            <a:r>
              <a:rPr lang="ru-RU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Якутск, 2017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- 400 с.</a:t>
            </a: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Р.Д.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Бадмажапова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Н.Ю., Колесова О.М.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перинатального центра в условиях Северного региона с низкой плотностью населения.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Типография РБ№1,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2017, -140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Иванов 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М.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Абрамов А.Ф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Среда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злокачественные новообразования в  Якутии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Издательство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«Сфера», Якутск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2016 -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210 с.</a:t>
            </a:r>
          </a:p>
          <a:p>
            <a:pPr algn="just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С.Г., </a:t>
            </a:r>
            <a:r>
              <a:rPr lang="ru-RU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Абелевич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М.М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Саввина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др. Национальная программа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«Бронхиальная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астма у детей. Стратегия лечения и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профилактика», Оригинал-макет,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Москва, 2017. -160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Грудное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вскармливание детей: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культурно-историческое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наследие. под редакцией И.Н. Захаровой , Л.С.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Намазовой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-Барановой (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Саввиной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Н.В.)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Педиатр, Москва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2017,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- 560 с.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1784" y="105789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9823179" y="1545231"/>
          <a:ext cx="2130524" cy="2856785"/>
        </p:xfrm>
        <a:graphic>
          <a:graphicData uri="http://schemas.openxmlformats.org/presentationml/2006/ole">
            <p:oleObj spid="_x0000_s26757" name="PDF" r:id="rId4" imgW="0" imgH="0" progId="FoxitReader.Document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333" y="3183297"/>
            <a:ext cx="1964628" cy="2866949"/>
          </a:xfrm>
          <a:prstGeom prst="rect">
            <a:avLst/>
          </a:prstGeom>
        </p:spPr>
      </p:pic>
      <p:pic>
        <p:nvPicPr>
          <p:cNvPr id="7" name="Picture 5" descr="C:\Users\мединститут\Desktop\IMG-20180124-WA0002.jpg"/>
          <p:cNvPicPr>
            <a:picLocks noChangeAspect="1" noChangeArrowheads="1"/>
          </p:cNvPicPr>
          <p:nvPr/>
        </p:nvPicPr>
        <p:blipFill rotWithShape="1">
          <a:blip r:embed="rId6" cstate="print"/>
          <a:srcRect l="5661" t="1223" r="3860" b="11073"/>
          <a:stretch/>
        </p:blipFill>
        <p:spPr bwMode="auto">
          <a:xfrm>
            <a:off x="9823179" y="3345719"/>
            <a:ext cx="2019992" cy="3283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660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425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Изданные  и принятые  к публикации статьи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426689"/>
              </p:ext>
            </p:extLst>
          </p:nvPr>
        </p:nvGraphicFramePr>
        <p:xfrm>
          <a:off x="773725" y="1213339"/>
          <a:ext cx="10340818" cy="537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28">
                  <a:extLst>
                    <a:ext uri="{9D8B030D-6E8A-4147-A177-3AD203B41FA5}">
                      <a16:colId xmlns:a16="http://schemas.microsoft.com/office/drawing/2014/main" xmlns="" val="467144701"/>
                    </a:ext>
                  </a:extLst>
                </a:gridCol>
                <a:gridCol w="2942890">
                  <a:extLst>
                    <a:ext uri="{9D8B030D-6E8A-4147-A177-3AD203B41FA5}">
                      <a16:colId xmlns:a16="http://schemas.microsoft.com/office/drawing/2014/main" xmlns="" val="1293907614"/>
                    </a:ext>
                  </a:extLst>
                </a:gridCol>
              </a:tblGrid>
              <a:tr h="9741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ДАННЫХ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СТАТЕЙ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4017340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436208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208415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РИНЦ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269949"/>
                  </a:ext>
                </a:extLst>
              </a:tr>
              <a:tr h="5484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трудах международных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295114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научных трудов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881048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754664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Рецензирование статей в журналах, имеющих ИФ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9965765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Участие в работе рецензируемых журналов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7365172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03554" y="1046853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0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3840" y="413414"/>
            <a:ext cx="12540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ПУБЛИКАЦИОННОЙ АКТИВНОСТИ МЕДИЦИНСКОГО ИНСТИТУТА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5876" y="111257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8230969"/>
              </p:ext>
            </p:extLst>
          </p:nvPr>
        </p:nvGraphicFramePr>
        <p:xfrm>
          <a:off x="1055077" y="1394369"/>
          <a:ext cx="10236700" cy="521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984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528034"/>
            <a:ext cx="11732654" cy="437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ПУБЛИКАТИВНАЯ АКТИВНОСТЬ  КАФЕДР за 2017 год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6083454"/>
              </p:ext>
            </p:extLst>
          </p:nvPr>
        </p:nvGraphicFramePr>
        <p:xfrm>
          <a:off x="334851" y="1287886"/>
          <a:ext cx="11204619" cy="520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811369" y="837127"/>
            <a:ext cx="107023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053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650" y="242888"/>
            <a:ext cx="10825163" cy="108426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ПУБЛИКАЦИЙ ППС за 2017 год (по первым авторам)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4591420"/>
              </p:ext>
            </p:extLst>
          </p:nvPr>
        </p:nvGraphicFramePr>
        <p:xfrm>
          <a:off x="762000" y="1214438"/>
          <a:ext cx="10701337" cy="4586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5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1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0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0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4145"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терапии, проф. болезней клин. фарм.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луч.диагн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инфек.болезней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фтизиатрии, дерматовенерологии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неврологии и психиатрии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пат.анат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 с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топ.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пат. физиологии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обществ. здоровья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ОГ и биоэтики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педиатрии и детской  хирургии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пропедев.и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 с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ЛФК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хирургии, урологии,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отоларинг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 ФПОВ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6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внутренних болезней и общеврачебной практики (семейной медицины) ФПОВ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755650" y="1008063"/>
            <a:ext cx="10702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241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7550" y="293688"/>
            <a:ext cx="10825163" cy="10842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ПОКАЗАТЕЛИ ПУБЛИКАЦИЙ ППС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 (по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всем соавторам)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8874372"/>
              </p:ext>
            </p:extLst>
          </p:nvPr>
        </p:nvGraphicFramePr>
        <p:xfrm>
          <a:off x="303213" y="633428"/>
          <a:ext cx="11634787" cy="5878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8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1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1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0936"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терапии, проф. болезней клин. фарм.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луч.диагн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инфек.болезней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фтизиатрии, дерматовенерологии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неврологии и психиатрии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пат.анатомии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 с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топогр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пат. физиологии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обществ. здоровья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ОГ и биоэтики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педиатрии и детской  хирургии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пропедев.и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 с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ЛФК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хирургии, урологии,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отоларинг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 ФПОВ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1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внутренних болезней и общеврачебной практики (семейной медицины) ФПОВ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гистологии и микробиологии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пропедевтики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детских болезней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F073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F073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529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10" y="603152"/>
            <a:ext cx="10515600" cy="8451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профессора медицинского института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10" y="1565031"/>
            <a:ext cx="10515600" cy="4351337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Кривошапкин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индекс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- 8;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-7;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индекс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Ушницкий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И.Д.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8383" y="1448337"/>
            <a:ext cx="107023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Картинки по запросу индекс хирш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995" y="13465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28" y="4204066"/>
            <a:ext cx="2630167" cy="23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011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42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ДЕЯТЕЛЬНОСТЬ: ЗАЯВКИ за 2017 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9850235"/>
              </p:ext>
            </p:extLst>
          </p:nvPr>
        </p:nvGraphicFramePr>
        <p:xfrm>
          <a:off x="165279" y="1056244"/>
          <a:ext cx="11861441" cy="580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5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Факторы риска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остеопороза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Приспособление для строгания замороженных продуктов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Способ определения высоты свода твердого неба у детей с дисплазией соединительной ткани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Устройство для измерения высоты свода твердого неба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Способ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лапароскопической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резекции образования почки с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суперселективной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баллонной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эмболизацией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почечной артерии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Регистр пациентов с болезнью Паркинсона в Республике Саха (Якутия) Регистр пациентов с болезнью Паркинсона в Республике Саха (Якутия)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Раннее выявление симптомов хронической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обструктивной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болезни легких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Факторы риска болезней желудочно-кишечного тракта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Факторы риска сердечно- сосудистых заболеваний у сельских жителей Якутии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Анализ информированности населения о применении антибактериальных препаратов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База данных информированности населения о вирусных гепатитах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Мониторинг нарушений кальциево-фосфорного обмена у пациентов с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коморбидной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патологией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Факторы риска развития сахарного диабета 2 типа у сельского населения Республики Саха (Якутия)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90563" y="877439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77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267" y="346368"/>
            <a:ext cx="113707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И КАДРОВЫЙ ПОТЕНЦИАЛ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497" y="1209684"/>
            <a:ext cx="1125700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1853" y="1753469"/>
            <a:ext cx="1030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38" y="2475974"/>
            <a:ext cx="1772467" cy="2659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905" y="3025300"/>
            <a:ext cx="3716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Физиологические и медицинские аспекты здоровья различных групп населения в Республике Саха (Якутия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рук. Петрова П.Г.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4628" y="3087801"/>
            <a:ext cx="3367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Региональные особенности физиологии и патологии детского возраста в условиях Севера»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М.В.</a:t>
            </a:r>
          </a:p>
        </p:txBody>
      </p:sp>
      <p:pic>
        <p:nvPicPr>
          <p:cNvPr id="25602" name="Picture 2" descr="Картинки по запросу ханды мария васильев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633" y="2693377"/>
            <a:ext cx="17621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975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31819"/>
            <a:ext cx="1069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ДЕЯТЕЛЬНОСТЬ: ПОЛУЧЕНО ПАТЕНТОВ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64917"/>
              </p:ext>
            </p:extLst>
          </p:nvPr>
        </p:nvGraphicFramePr>
        <p:xfrm>
          <a:off x="564438" y="1131158"/>
          <a:ext cx="9836862" cy="5311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0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0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АВТОРЫ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5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КОРРЕКЦИИ МЕТАБОЛИЧЕСКИХ НАРУШЕНИЙ ПРИ САХАРНОМ ДИАБЕТЕ ВТОРОГО ТИПА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Уваров Д.М.,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Сыдыкова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Л.А.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 др.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ДИАГНОСТИКИ ТОЧЕЧНЫХ МУТАЦИЙ В НАТИВНОЙ ДНК С ПРИМЕНЕНИЕМ ОКСИДА ГРАФЕНА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Кузнецов А.А., Максимова Н.Р.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 др.</a:t>
                      </a: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5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ОДНОВРЕМЕННОЙ ДИАГНОСТИКИ НАСЛЕДСТВЕННЫХ ЗАБОЛЕВАНИЙ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Саввина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М.Т., Максимова Н.Р., Гурьева П.И.,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Сухомясова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А.Л. и др.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4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СПОСОБ ПОЛУЧЕНИЯ ПИЩЕВОЙ РЫБОКОСТНОЙ МУКИ (ЕВРАЗИЙСКИЙ)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Сафонова С.Л.,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Борисов В.Е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Борисов Е.Е.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РЕГИСТР ПАЦИЕНТОВ С БОЛЕЗНЬЮ ПАРКИНСОНА В РЕСПУБЛИКЕ САХА (ЯКУТИЯ)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Таппахов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А.А., Попова Т.Е., Николаева Т.Я. и др.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64438" y="825188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2752905"/>
              </p:ext>
            </p:extLst>
          </p:nvPr>
        </p:nvGraphicFramePr>
        <p:xfrm>
          <a:off x="10645912" y="4771725"/>
          <a:ext cx="1146934" cy="1626852"/>
        </p:xfrm>
        <a:graphic>
          <a:graphicData uri="http://schemas.openxmlformats.org/presentationml/2006/ole">
            <p:oleObj spid="_x0000_s27699" name="PDF" r:id="rId3" imgW="0" imgH="0" progId="FoxitReader.Document">
              <p:embed/>
            </p:oleObj>
          </a:graphicData>
        </a:graphic>
      </p:graphicFrame>
      <p:pic>
        <p:nvPicPr>
          <p:cNvPr id="8" name="Picture 3" descr="C:\Users\мединститут\Desktop\патен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912" y="2845696"/>
            <a:ext cx="1181099" cy="1532374"/>
          </a:xfrm>
          <a:prstGeom prst="rect">
            <a:avLst/>
          </a:prstGeom>
          <a:noFill/>
        </p:spPr>
      </p:pic>
      <p:pic>
        <p:nvPicPr>
          <p:cNvPr id="9" name="Picture 8" descr="C:\Users\мединститут\Desktop\Евраз_патент 027904_способ получения рыбокостной му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5912" y="1215157"/>
            <a:ext cx="1007235" cy="1240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817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794" y="283335"/>
            <a:ext cx="10354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 НАУЧНЫХ РАБОТ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7" y="1648495"/>
            <a:ext cx="104997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249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результатов научных работ представлено на научных конференциях и симпозиумах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5211" y="3606085"/>
            <a:ext cx="10607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научных мероприятий организовано и проведено на базе СВФУ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1193" y="96888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3899" y="2189199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Ежегодно сотрудниками института организуются научно-практические конференции, школы, симпозиумы, круглые столы по самым актуальным вопросам медицинской науки, одним из самых значимых научных мероприятий, подводящий основные достижения года, является ставший традиционным Национальный Конгресс «Экология и здоровье человека на Севере», который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проводился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юбилейном году в 8-й раз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http://ehhn.s-vfu.ru/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 итогам последних лет, Конгресс посетили в среднем более тысячи участников из числа научных работников, преподавателей и специалистов здравоохранения.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122" name="Picture 2" descr="http://ehhn.s-vfu.ru/block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869" y="123952"/>
            <a:ext cx="1907440" cy="189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935" y="127616"/>
            <a:ext cx="6620609" cy="1892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944" y="4622049"/>
            <a:ext cx="95440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7990948"/>
              </p:ext>
            </p:extLst>
          </p:nvPr>
        </p:nvGraphicFramePr>
        <p:xfrm>
          <a:off x="838199" y="19272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51645" y="123558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436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270456" y="1068946"/>
          <a:ext cx="11758412" cy="578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501" y="244698"/>
            <a:ext cx="11797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F0737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Организация обучения дисциплине с использованием СДО </a:t>
            </a:r>
            <a:r>
              <a:rPr lang="ru-RU" sz="2800" b="1" dirty="0" err="1" smtClean="0">
                <a:solidFill>
                  <a:srgbClr val="CF0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Мoodle</a:t>
            </a:r>
            <a:endParaRPr lang="ru-RU" sz="2800" b="1" dirty="0" smtClean="0">
              <a:solidFill>
                <a:srgbClr val="CF073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76518" y="913684"/>
            <a:ext cx="11269014" cy="643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8613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590549" y="558800"/>
            <a:ext cx="11434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НАУЧНО-ИССЛЕДОВАТЕЛЬСКАЯ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АКТИВНОСТЬ СТУДЕНТОВ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4390931" y="1506538"/>
            <a:ext cx="352179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249238" indent="-249238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Госпитальная терапия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Гастроэнтерология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Психиатрия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Стоматолог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Юный педиатр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Фтизиатр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Детская хирургия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Деонтос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Морфология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Генетик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Невролог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Неонатолог	</a:t>
            </a:r>
            <a:r>
              <a:rPr 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  <a:p>
            <a:pPr>
              <a:buSzPct val="100000"/>
              <a:buFontTx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Кардиошкола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Профилактическая медицина и общественное здравоохранение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Аврора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Педиатрия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Инфекционист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АИСТ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Остеон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Хирургия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Госпитальная терапия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Оперативная хирургия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Детские болезни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Гормония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Регенеративная медицина	  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7976103" y="1506538"/>
            <a:ext cx="323439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249238" indent="-249238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Факультетская хирургия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Ювентус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Патофизиология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Здоровый ребенок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Анестизиолог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Скорая медицинская помощь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Клинический фармаколог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Терапия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MD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Лечебное питание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Детский нефролог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Психофизиолог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Гигиенист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ОЗиЗ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Дерматовенеролог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Физиолог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Фармаколог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Микробиолог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Отоларинголог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Гистолог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Гастроэнтерология с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гепатологией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Кардиолог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Медик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Ревматолог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Гастроэнтеролог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Юный терапевт</a:t>
            </a: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590549" y="1216329"/>
            <a:ext cx="33845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51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НАУЧНЫЙ КРУЖОК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0549" y="1149174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Картинки по запросу научный круж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163" y="27511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1043631" y="5172723"/>
            <a:ext cx="2376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(72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ординаторы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аспиранты (6%) </a:t>
            </a:r>
          </a:p>
        </p:txBody>
      </p:sp>
    </p:spTree>
    <p:extLst>
      <p:ext uri="{BB962C8B-B14F-4D97-AF65-F5344CB8AC3E}">
        <p14:creationId xmlns:p14="http://schemas.microsoft.com/office/powerpoint/2010/main" xmlns="" val="21726900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autoUpdateAnimBg="0"/>
      <p:bldP spid="512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361950" y="446087"/>
            <a:ext cx="11156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НАУЧНО-ИССЛЕДОВАТЕЛЬСКАЯ АКТИВНОСТЬ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361950" y="2737087"/>
            <a:ext cx="262775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198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УЧАСТИЙ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НАУЧНЫХ МЕРОПРИЯТИЯХ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8214921"/>
              </p:ext>
            </p:extLst>
          </p:nvPr>
        </p:nvGraphicFramePr>
        <p:xfrm>
          <a:off x="3544198" y="1955548"/>
          <a:ext cx="7974702" cy="4090736"/>
        </p:xfrm>
        <a:graphic>
          <a:graphicData uri="http://schemas.openxmlformats.org/presentationml/2006/ole">
            <p:oleObj spid="_x0000_s28704" name="Chart" r:id="rId3" imgW="0" imgH="0" progId="MSGraph.Chart.8">
              <p:embed/>
            </p:oleObj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68313" y="105582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3407686"/>
      </p:ext>
    </p:extLst>
  </p:cSld>
  <p:clrMapOvr>
    <a:masterClrMapping/>
  </p:clrMapOvr>
  <p:transition spd="med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590550" y="301846"/>
            <a:ext cx="10471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НАУЧНО-ИССЛЕДОВАТЕЛЬСКАЯ АКТИВНОСТЬ</a:t>
            </a: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3060071" y="1082020"/>
            <a:ext cx="623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Всего 122 публикации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4073440"/>
              </p:ext>
            </p:extLst>
          </p:nvPr>
        </p:nvGraphicFramePr>
        <p:xfrm>
          <a:off x="2100404" y="1892174"/>
          <a:ext cx="9759809" cy="4481466"/>
        </p:xfrm>
        <a:graphic>
          <a:graphicData uri="http://schemas.openxmlformats.org/presentationml/2006/ole">
            <p:oleObj spid="_x0000_s29729" name="Chart" r:id="rId3" imgW="0" imgH="0" progId="MSGraph.Chart.8">
              <p:embed/>
            </p:oleObj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90550" y="1082019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8563816"/>
      </p:ext>
    </p:extLst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162693"/>
            <a:ext cx="10515600" cy="4631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НАУЧНЫЕ НАПРАВЛЕНИЯ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441" y="535577"/>
            <a:ext cx="11482109" cy="61569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CF07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КЛИНИКО-ГЕНЕАЛОГИЧЕСКОЕ И МОЛЕКУЛЯРНО-ГЕНЕТИЧЕСКОЕ ИЗУЧЕНИЕ НАСЛЕДСТВЕННОЙ И ВРОЖДЕННОЙ ПАТОЛОГИИ У НАСЕЛЕНИЯ РЕСПУБЛИКИ САХА (ЯКУТИЯ);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МОЛЕКУЛЯРНО-ГЕНЕТИЧЕСКИХ ОСНОВ МУЛЬТИФАКТОРИАЛЬНОЙ И ИНФЕКЦИОННОЙ ПАТОЛОГИИ, БИОХИМИЧЕСКИЕ И МОЛЕКУЛЯРНО-ГЕНЕТИЧЕСКИЕ АСПЕКТЫ НАСЛЕДСТВЕННОЙ ПАТОЛОГИИ ОБМЕНА;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ОБЛАСТИ ПЕРСОНИФИЦИРОВАННОЙ МЕДИЦИНЫ; 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ГЕНЕТИЧЕСКОГО СКРИНИНГА В РЕСПУБЛИКЕ САХА (ЯКУТИЯ);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СОСТОЯНИЯ ЗДОРОВЬЯ КОРЕННЫХ МАЛОЧИСЛЕННЫХ НАРОДОВ СЕВЕРА;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ПОПУЛЯЦИОННЫЕ ИССЛЕДОВАНИЯ, НАПРАВЛЕННЫЕ НА ИЗУЧЕНИЕ СОСТОЯНИЯ ПРИСПОСОБИТЕЛЬНЫХ МЕХАНИЗМОВ КАК КОРЕННОГО, ТАК И ПРИЕЗЖЕГО НАСЕЛЕНИЯ;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МЕЖДИСЦИПЛИНАРНЫХ ФУНДАМЕНТАЛЬНЫХ И ПРИКЛАДНЫХ ИССЛЕДОВАНИЙ В ОБЛАСТИ ТРАНСПЛАНТОЛОГИИ И КЛЕТОЧНЫХ ТЕХНОЛОГИЙ;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БИОЛОГИЧЕСКИХ ОБРАЗЦОВ НА БАЗЕ КЛИНИКИ МЕДИЦИНСКОГО ИНСТИТУТА (ДОНОРСКИЕ БАНКИ, БАНКИ ПЕРСОНАЛЬНОГО ХРАНЕНИЯ) И СОЗДАНИЕ РЕГИСТРА ПОТЕНЦИАЛЬНЫХ ДОНОРОВ КОСТНОГО МОЗГА/ГЕМОПОЭТИЧЕСКИХ СТВОЛОВЫХ КЛЕТОК;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МАТЕМАТИЧЕСКОЕ МОДЕЛИРОВАНИЕ ФАКТОРОВ РИСКА ВОЗНИКНОВЕНИЯ ОСНОВНЫХ ПАТОЛОГИЙ ЧЕЛОВЕКА, ВОЗРАСТНЫХ ИЗМЕНЕНИЙ, ПРОГНОЗИРОВАНИЕ РИСКА, ПРЕДИКТОРОВ ВОЗНИКНОВЕНИЯ И ХРОНИЗАЦИИ СОЦИАЛЬНО-ЗНАЧИМЫХ ЗАБОЛЕВАНИЙ, ПРОГНОЗА ИСХОДОВ ХРОНИЧЕСКИХ БОЛЕЗНЕЙ, БИОИНФОРМАТИКА, СОЗДАНИЕ ЭЛЕКТРОННОГО АЛГОРИТМА ДЛЯ РАННЕЙ ДИАГНОСТИКИ СОЦИАЛЬНО-ЗНАЧИМЫХ ЗАБОЛЕВАНИЙ.</a:t>
            </a:r>
          </a:p>
          <a:p>
            <a:pPr algn="just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/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4708" y="773446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5744"/>
            <a:ext cx="10515600" cy="8865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2018 год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64" y="1176951"/>
            <a:ext cx="10741935" cy="4927586"/>
          </a:xfrm>
        </p:spPr>
        <p:txBody>
          <a:bodyPr>
            <a:noAutofit/>
          </a:bodyPr>
          <a:lstStyle/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научным направлениям медицинского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и по комплексным научным исследованиям.</a:t>
            </a:r>
          </a:p>
          <a:p>
            <a:pPr algn="just">
              <a:lnSpc>
                <a:spcPct val="100000"/>
              </a:lnSpc>
              <a:spcBef>
                <a:spcPts val="9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при медицинском институте научно-исследовательский центр (НИЦ) в связи с включением в состав МИ научно-исследовательского института здоровья.</a:t>
            </a:r>
          </a:p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открытие диссертационного совета по медицинским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наукам.</a:t>
            </a:r>
          </a:p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грантов. </a:t>
            </a:r>
          </a:p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диссертаций - 2 докторские и 5 кандидатских диссертаций.</a:t>
            </a:r>
          </a:p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публикаций в соответствии с вводимыми корректирующими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монографий - 5.</a:t>
            </a:r>
          </a:p>
          <a:p>
            <a:pPr marL="0" indent="-457200" algn="just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всероссийские  научные  и научно-практические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</a:p>
          <a:p>
            <a:pPr algn="just">
              <a:lnSpc>
                <a:spcPct val="100000"/>
              </a:lnSpc>
              <a:spcBef>
                <a:spcPts val="9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НИЦ, кафедрам и клинике повысить качество проводимых инициативных научно-исследовательских работ с практическим выходом в виде зарегистрированных результатов интеллектуальной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5479" y="1002323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26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346368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И КАДРОВЫЙ ПОТЕНЦИАЛ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6366" y="892513"/>
            <a:ext cx="1125700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" y="114135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ПОДРАЗДЕЛЕНИЯ ИНСТИТУТА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227" y="1881500"/>
            <a:ext cx="345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880" y="1453793"/>
            <a:ext cx="994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Учебно-научные лаборатории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2853389" y="1853902"/>
          <a:ext cx="8783516" cy="440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Объект 4" descr="Изображение выглядит как человек, в позе, стоит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787814F-83BD-401C-B384-09439D5734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3" r="1754" b="4"/>
          <a:stretch/>
        </p:blipFill>
        <p:spPr>
          <a:xfrm>
            <a:off x="1043030" y="1889787"/>
            <a:ext cx="1816460" cy="13018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64" y="2945666"/>
            <a:ext cx="1587244" cy="11904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93" y="5051062"/>
            <a:ext cx="1750186" cy="14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826" y="4046921"/>
            <a:ext cx="1668537" cy="133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22619" y="6190388"/>
            <a:ext cx="8645056" cy="409772"/>
            <a:chOff x="168140" y="3796141"/>
            <a:chExt cx="8556552" cy="40977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9096" y="3805476"/>
              <a:ext cx="8415596" cy="40043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68140" y="3796141"/>
              <a:ext cx="8168156" cy="400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847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Микробиологическая лаборатория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2592953" y="6140333"/>
            <a:ext cx="500546" cy="500546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2163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826" y="265494"/>
            <a:ext cx="10515600" cy="478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Защищенные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- 4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826" y="1037492"/>
            <a:ext cx="10515600" cy="560460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СОИСКАНИЕ УЧЕНОЙ СТЕПЕНИ Д.М.Н. – 1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тема: «Усовершенствование диагностической и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лечебной тактики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панкреонекрозе с использованием методов физико-химической биологии (на примере многопрофильного хирургического центра Республики Саха (Якутия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14.01.17 «Хирургия»,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.медицинский  университет, г.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Хабаровск,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2017 г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Руководитель, профессор, д.м.н.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 М.М.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СОИСКАНИЕ УЧЕНОЙ СТЕПЕНИ К.М.Н. – 3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 А.Д.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Клинико-физиологическое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совершенствования стоматологической помощи населению промышленных районов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 (Якутия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специальность  14.01.14 «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Стоматология», ФГБУ «Центральный научно-исследовательский институт стоматологии и челюстно-лицевой хирургии» Минздрава России, г. Москва, 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  Руководитель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профессор, д.м.н.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Ушницкий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И.Д.</a:t>
            </a: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Казанов В.Н.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«Топометрические и </a:t>
            </a:r>
            <a:r>
              <a:rPr lang="ru-RU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органометрические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молочных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 зрелого возраста Республики Саха(Якутия)»,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специальность14.03.01 «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человека»  при ФГБОУ ВО «Саратовский государственный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В.И. Разумовского» Министерства здравоохранения Российской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Руководитель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профессор, д.м.н.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Гармаева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Д.К.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Гаврильева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К.С.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Морфофункциональная характеристика состояния здоровья  юных спортсменов  и эффективность влияния пантовой массы северного оленя на восстановительные процессы организма» -  специальность 14.01.08 - «Педиатрия» при ФГОУ Московский государственный медицинский университет им. </a:t>
            </a:r>
            <a:r>
              <a:rPr lang="ru-RU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И.М.Сеченова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Руководитель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профессор, д.м.н.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Ханды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7271" y="79992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15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92" y="167426"/>
            <a:ext cx="10773507" cy="5924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ОТЗЫВЫ  ДИССЕРТАЦИОННЫХ РАБОТ (14)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050816"/>
              </p:ext>
            </p:extLst>
          </p:nvPr>
        </p:nvGraphicFramePr>
        <p:xfrm>
          <a:off x="381000" y="901525"/>
          <a:ext cx="11442700" cy="508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1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7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6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отзыва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Диссертант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диссертационной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62"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Башарин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К.Г.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Никель Виктория Викторовна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Структурная организация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паравазальной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соединительной ткани полых и паренхиматозных органов в возрастном аспекте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262">
                <a:tc rowSpan="2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Гармаева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Д.К.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Орлова Ирина Игоревна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Соматометрические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показатели и биологический возраст детей 4-7 лет (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лонгитудинальное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исследование)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Горчакова Ольга Владимировна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Структурно-функциональные изменения лимфатических узлов разной локализации при старении и после коррекции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Дмитриева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Т.Г.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Никитин Артем Вячеславович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Оптимизация диагностики врожденных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холестатических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болезней у детей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Захарова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Ф.А.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Верхотурова</a:t>
                      </a:r>
                      <a:r>
                        <a:rPr lang="ru-RU" sz="14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Елена Николаевна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Факторы риска и механизмы развития пищевода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Барретта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гастроэзофагеальной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рефлюксной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болезни у сотрудников органов внутренних дел» (на примере медико-санитарной части МВД России по Республике Саха (Якутия)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Кузьмина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А.А.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Федосов Павел Александрович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Доклинические исследования эффективности и безопасности ранозаживляющего геля содержащего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хитозан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таурин и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аллантоин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Пальшин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Г.А.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Копылов Вадим Анатольевич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Лечение открытых переломов конечностей с использованием метаболитов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Bacillussubtilis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804, содержащих фактор роста фибробластов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Петрова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П.Г.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Семенова Зоя Анатольевна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Медико-географический подход интеграции знаний о здоровье населения на региональном уровне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06364" y="759854"/>
            <a:ext cx="11088709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5519335"/>
              </p:ext>
            </p:extLst>
          </p:nvPr>
        </p:nvGraphicFramePr>
        <p:xfrm>
          <a:off x="399562" y="1085224"/>
          <a:ext cx="11411797" cy="478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1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2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Т.Е.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Ахмадеева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Гульнара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Наилевна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Роль генов системы метаболизма моноаминов в развитии болезни Паркинсона и ее нейропсихологических проявлений</a:t>
                      </a:r>
                    </a:p>
                  </a:txBody>
                  <a:tcPr marL="47625" marR="47625" marT="9525" marB="95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Саввина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Егиазарян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Карен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Альбертович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Пути оптимизации организации травматологической помощи в Российской Федерации</a:t>
                      </a: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97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Слепцова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С.С.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Догорова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Оксана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Егоровна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Индивидуализированная химиотерапия больных инфильтративным туберкулезом легких с множественной лекарственной устойчивостью возбудителя</a:t>
                      </a: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11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Бурнашева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Любовь Степановна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Интеграционная эпидемиология туберкулеза и ВИЧ-инфекции в Республике Саха (Якутия)</a:t>
                      </a: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2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Тимофеев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Л.Ф.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Обутова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Александра Иннокентьевна</a:t>
                      </a: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Роль фельдшера в организации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противотуберкулезных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мероприятий в очагах туберкулезной инфекции в сельской местности</a:t>
                      </a: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Ханды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Евсеева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Сардана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Анатольевна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Профиль патологии ребенка как основа адресного распределения ресурсов педиатрической службы в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РС (Я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4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ЗАЯВКИ НА НАУЧНО-ИССЛЕДОВАТЕЛЬСКИЕ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ПОД РУКОВОДСТВОМ СОТРУДНИКОВ ИНСТИТУТА за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60" y="2240924"/>
            <a:ext cx="3879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Общее </a:t>
            </a: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поданных заявок на НИР и НИОКР, в том числе </a:t>
            </a:r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конкурс МОН</a:t>
            </a:r>
            <a:endParaRPr lang="ru-RU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8999" y="3979572"/>
            <a:ext cx="1187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46</a:t>
            </a:r>
            <a:endParaRPr lang="ru-RU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0647" y="1304934"/>
            <a:ext cx="1125700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39501331"/>
              </p:ext>
            </p:extLst>
          </p:nvPr>
        </p:nvGraphicFramePr>
        <p:xfrm>
          <a:off x="244699" y="1427636"/>
          <a:ext cx="11359167" cy="462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8415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3" y="309093"/>
            <a:ext cx="11449318" cy="228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 МО </a:t>
            </a:r>
            <a:r>
              <a:rPr lang="ru-RU" sz="2000" b="1" dirty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РФ – 7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065" y="906599"/>
            <a:ext cx="11037194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0399462"/>
              </p:ext>
            </p:extLst>
          </p:nvPr>
        </p:nvGraphicFramePr>
        <p:xfrm>
          <a:off x="425003" y="1071492"/>
          <a:ext cx="10913235" cy="548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35">
                  <a:extLst>
                    <a:ext uri="{9D8B030D-6E8A-4147-A177-3AD203B41FA5}">
                      <a16:colId xmlns:a16="http://schemas.microsoft.com/office/drawing/2014/main" xmlns="" val="2109843100"/>
                    </a:ext>
                  </a:extLst>
                </a:gridCol>
                <a:gridCol w="7947720">
                  <a:extLst>
                    <a:ext uri="{9D8B030D-6E8A-4147-A177-3AD203B41FA5}">
                      <a16:colId xmlns:a16="http://schemas.microsoft.com/office/drawing/2014/main" xmlns="" val="3208529827"/>
                    </a:ext>
                  </a:extLst>
                </a:gridCol>
                <a:gridCol w="2474180">
                  <a:extLst>
                    <a:ext uri="{9D8B030D-6E8A-4147-A177-3AD203B41FA5}">
                      <a16:colId xmlns:a16="http://schemas.microsoft.com/office/drawing/2014/main" xmlns="" val="1122115936"/>
                    </a:ext>
                  </a:extLst>
                </a:gridCol>
              </a:tblGrid>
              <a:tr h="897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ТЕСТ-СИСТЕМ НА ОСНОВЕ ТЕХНОЛОГИИ ПИРОСЕКВЕНИРОВАНИЯ ДЛЯ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ВЫЯВЛЕНИЯ ФАРМАКОГЕНЕТИЧЕСКИХ ОСОБЕННОСТЕЙ ТЕРАПИИ БОЛЬНЫХ ЭПИЛЕПСИЕЙ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Надежда Романовна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3403783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НАЦИОНАЛЬНОГО КОНГРЕССА «ЭКОЛОГИЯ И ЗДОРОВЬЕ ЧЕЛОВЕКА НА СЕВЕРЕ»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Гоголев Николай Михайлович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4459740"/>
                  </a:ext>
                </a:extLst>
              </a:tr>
              <a:tr h="897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ПРОТЕЗОВ И ЭКЗОСКЕЛЕТОВ НА ОСНОВЕ ИМПЛАНТИРУЕМЫХ НЕЙРОИНТЕРФЕЙСОВ С ИСПОЛЬЗОВАНИЕМ ГРАФЕНОВЫХ ПОЛУПРОВОДНИКОВ» ПО МЕРОПРИЯТИЮ «КРУЖКОВОЕ ДВИЖЕНИЕ»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Гармаева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Дарима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Кышектовна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2298941"/>
                  </a:ext>
                </a:extLst>
              </a:tr>
              <a:tr h="669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НАУЧНО-ИССЛЕДОВАТЕЛЬСКОЙ СРЕДЫ ДЛЯ ИЗУЧЕНИЯ ФУНДАМЕНТАЛЬНОЙ МЕДИЦИНЫ ДЛЯ СТУДЕНТОВ И ШКОЛЬНИКОВ» ПО МЕРОПРИЯТИЮ «КРУЖКОВОЕ ДВИЖЕНИЕ»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Гармаева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Дарима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Кышектовна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9665928"/>
                  </a:ext>
                </a:extLst>
              </a:tr>
              <a:tr h="669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ИМПЛАНТИРУЕМОГО НЕЙРОИНТЕРФЕЙСА НА ОСНОВЕ ГРАФЕНОВЫХ ПОЛУПРОВОДНИКОВ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Гармаева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Дарима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Кышектовна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1060017"/>
                  </a:ext>
                </a:extLst>
              </a:tr>
              <a:tr h="669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ПЕРСОНАЛИЗИРОВАННЫЙ ПОДХОД К ЛЕЧЕНИЮ БОЛЬНЫХ С ОСТРЫМ КОРОНАРНЫМ СИНДРОМОМ В ЯКУТИИ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Кылбанова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Семеновна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4996899"/>
                  </a:ext>
                </a:extLst>
              </a:tr>
              <a:tr h="897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ПОСЛЕДОВАТЕЛЬНОЙ КОМПЛЕКСНОЙ ПРОФИЛАКТИКИ СОЦИАЛЬНО-ЗНАЧИМЫХ ИНФЕКЦИЙ В КОРРЕКЦИОННЫХ ШКОЛАХ 7-8 ВИДА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Слепцова Снежана Спиридоновна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812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10860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4096</TotalTime>
  <Words>4008</Words>
  <Application>Microsoft Office PowerPoint</Application>
  <PresentationFormat>Произвольный</PresentationFormat>
  <Paragraphs>735</Paragraphs>
  <Slides>39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HDOfficeLightV0</vt:lpstr>
      <vt:lpstr>PDF</vt:lpstr>
      <vt:lpstr>Chart</vt:lpstr>
      <vt:lpstr>Медицинский институт Северо-Восточного федерального университета имени М.К. Аммосова </vt:lpstr>
      <vt:lpstr>На 22 кафедрах института работают  150 преподавателей,  в т.ч. 35 докторов  наук,  90 кандидатов медицинских наук.  Средний возраст – 47 лет </vt:lpstr>
      <vt:lpstr>Слайд 3</vt:lpstr>
      <vt:lpstr>Слайд 4</vt:lpstr>
      <vt:lpstr>Защищенные  диссертации - 4</vt:lpstr>
      <vt:lpstr>ОТЗЫВЫ  ДИССЕРТАЦИОННЫХ РАБОТ (14)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ПРОФИНАНСИРОВАННЫЕ ЗАЯВКИ   </vt:lpstr>
      <vt:lpstr>СИСТЕМНЫЙ МЕДИКО-ЭКОЛОГИЧЕСКИЙ МОНИТОРИНГ СОСТОЯНИЯ ЗДОРОВЬЯ НАСЕЛЕНИЯ, ПРОЖИВАЮЩЕГО В НЕПОСРЕДСТВЕННОЙ БЛИЗОСТИ К РАЙОНАМ ПАДЕНИЯ ОТДЕЛЯЕМЫХ ЧАСТЕЙ РАКЕТ-НОСИТЕЛЕЙ  В РАЙОНАХ РЕСПУБЛИКИ САХА (ЯКУТИЯ).  </vt:lpstr>
      <vt:lpstr>«МНОГОФАКТОРНОЕ ИССЛЕДОВАНИЕ СОСТОЯНИЯ ЗДОРОВЬЯ КОРЕННОГО И ПРИШЛОГО НАСЕЛЕНИЯ РС (Я) С ЦЕЛЬЮ ОПТИМИЗАЦИИ РЕГИОНАЛЬНЫХ ПРОГРАММ ПО УЛУЧШЕНИЮ КАЧЕСТВА ЖИЗНИ ЖИТЕЛЕЙ РЕСПУБЛИКИ С УЧЕТОМ ТЕРРИТОРИАЛЬНЫХ, ЭТНИЧЕСКИХ ОСОБЕННОСТЕЙ В УСЛОВИЯХ СОВРЕМЕННОГО СОЦИАЛЬНО-ЭКОНОМИЧЕСКОГО РАЗВИТИЯ»</vt:lpstr>
      <vt:lpstr>НАУЧНЫЕ ИССЛЕДОВАНИЯ В ИНТЕРЕСАХ АРКТИЧЕСКОЙ ЗОНЫ РОССИЙСКОЙ ФЕДЕРАЦИИ </vt:lpstr>
      <vt:lpstr>Слайд 19</vt:lpstr>
      <vt:lpstr>Слайд 20</vt:lpstr>
      <vt:lpstr>2017 год: КЭ АН РС (Я) – 5 147 005 руб.; ГЗ – 6 052 200 руб.; иные – 4 510 042 руб.; лаборатория ПНИЛ – 392 979 руб.; Грант Главы РС (Я) - 900 000 руб. (ИТОГО – 17 002 226 руб.)</vt:lpstr>
      <vt:lpstr>Изданные  монографии - 9</vt:lpstr>
      <vt:lpstr>Изданные  и принятые  к публикации статьи  </vt:lpstr>
      <vt:lpstr>Слайд 24</vt:lpstr>
      <vt:lpstr>ПУБЛИКАТИВНАЯ АКТИВНОСТЬ  КАФЕДР за 2017 год  </vt:lpstr>
      <vt:lpstr>ПОКАЗАТЕЛИ ПУБЛИКАЦИЙ ППС за 2017 год (по первым авторам) </vt:lpstr>
      <vt:lpstr>Слайд 27</vt:lpstr>
      <vt:lpstr>Ведущие профессора медицинского института  по публикационной активности </vt:lpstr>
      <vt:lpstr>Слайд 29</vt:lpstr>
      <vt:lpstr>Слайд 30</vt:lpstr>
      <vt:lpstr>Слайд 31</vt:lpstr>
      <vt:lpstr>Слайд 32</vt:lpstr>
      <vt:lpstr>УЧАСТИЕ В КОНФЕРЕНЦИЯХ</vt:lpstr>
      <vt:lpstr>Слайд 34</vt:lpstr>
      <vt:lpstr>Слайд 35</vt:lpstr>
      <vt:lpstr>Слайд 36</vt:lpstr>
      <vt:lpstr>Слайд 37</vt:lpstr>
      <vt:lpstr>ОСНОВНЫЕ НАУЧНЫЕ НАПРАВЛЕНИЯ  </vt:lpstr>
      <vt:lpstr>Планы на 2018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Снежана Слепцова</dc:creator>
  <cp:lastModifiedBy>мединститут</cp:lastModifiedBy>
  <cp:revision>444</cp:revision>
  <cp:lastPrinted>2018-02-12T05:03:01Z</cp:lastPrinted>
  <dcterms:created xsi:type="dcterms:W3CDTF">2017-01-21T13:45:04Z</dcterms:created>
  <dcterms:modified xsi:type="dcterms:W3CDTF">2018-03-21T00:51:47Z</dcterms:modified>
</cp:coreProperties>
</file>